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6" r:id="rId2"/>
    <p:sldId id="260" r:id="rId3"/>
    <p:sldId id="259" r:id="rId4"/>
    <p:sldId id="258" r:id="rId5"/>
    <p:sldId id="261" r:id="rId6"/>
    <p:sldId id="262" r:id="rId7"/>
    <p:sldId id="263" r:id="rId8"/>
    <p:sldId id="265" r:id="rId9"/>
    <p:sldId id="264" r:id="rId10"/>
    <p:sldId id="267" r:id="rId11"/>
    <p:sldId id="268" r:id="rId12"/>
    <p:sldId id="273" r:id="rId13"/>
    <p:sldId id="274" r:id="rId14"/>
    <p:sldId id="275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49C148-E133-4455-9A39-D7B2727CEB2F}" type="datetimeFigureOut">
              <a:rPr lang="ru-RU" smtClean="0"/>
              <a:pPr/>
              <a:t>12.05.2015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061FB-4D45-4720-BD21-6A0BC8DF57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005386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49C148-E133-4455-9A39-D7B2727CEB2F}" type="datetimeFigureOut">
              <a:rPr lang="ru-RU" smtClean="0"/>
              <a:pPr/>
              <a:t>12.05.2015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061FB-4D45-4720-BD21-6A0BC8DF57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455198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49C148-E133-4455-9A39-D7B2727CEB2F}" type="datetimeFigureOut">
              <a:rPr lang="ru-RU" smtClean="0"/>
              <a:pPr/>
              <a:t>12.05.2015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061FB-4D45-4720-BD21-6A0BC8DF57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254028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49C148-E133-4455-9A39-D7B2727CEB2F}" type="datetimeFigureOut">
              <a:rPr lang="ru-RU" smtClean="0"/>
              <a:pPr/>
              <a:t>12.05.2015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061FB-4D45-4720-BD21-6A0BC8DF57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979022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49C148-E133-4455-9A39-D7B2727CEB2F}" type="datetimeFigureOut">
              <a:rPr lang="ru-RU" smtClean="0"/>
              <a:pPr/>
              <a:t>12.05.2015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061FB-4D45-4720-BD21-6A0BC8DF57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943775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49C148-E133-4455-9A39-D7B2727CEB2F}" type="datetimeFigureOut">
              <a:rPr lang="ru-RU" smtClean="0"/>
              <a:pPr/>
              <a:t>12.05.2015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061FB-4D45-4720-BD21-6A0BC8DF57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975060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49C148-E133-4455-9A39-D7B2727CEB2F}" type="datetimeFigureOut">
              <a:rPr lang="ru-RU" smtClean="0"/>
              <a:pPr/>
              <a:t>12.05.2015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061FB-4D45-4720-BD21-6A0BC8DF57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794110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49C148-E133-4455-9A39-D7B2727CEB2F}" type="datetimeFigureOut">
              <a:rPr lang="ru-RU" smtClean="0"/>
              <a:pPr/>
              <a:t>12.05.2015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061FB-4D45-4720-BD21-6A0BC8DF57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584879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49C148-E133-4455-9A39-D7B2727CEB2F}" type="datetimeFigureOut">
              <a:rPr lang="ru-RU" smtClean="0"/>
              <a:pPr/>
              <a:t>12.05.2015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061FB-4D45-4720-BD21-6A0BC8DF57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976686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49C148-E133-4455-9A39-D7B2727CEB2F}" type="datetimeFigureOut">
              <a:rPr lang="ru-RU" smtClean="0"/>
              <a:pPr/>
              <a:t>12.05.2015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061FB-4D45-4720-BD21-6A0BC8DF57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109594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49C148-E133-4455-9A39-D7B2727CEB2F}" type="datetimeFigureOut">
              <a:rPr lang="ru-RU" smtClean="0"/>
              <a:pPr/>
              <a:t>12.05.2015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061FB-4D45-4720-BD21-6A0BC8DF57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155736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49C148-E133-4455-9A39-D7B2727CEB2F}" type="datetimeFigureOut">
              <a:rPr lang="ru-RU" smtClean="0"/>
              <a:pPr/>
              <a:t>12.05.2015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1061FB-4D45-4720-BD21-6A0BC8DF57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716535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Методология науки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03848" y="6237312"/>
            <a:ext cx="3816424" cy="312440"/>
          </a:xfrm>
        </p:spPr>
        <p:txBody>
          <a:bodyPr>
            <a:normAutofit fontScale="55000" lnSpcReduction="20000"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Иркутск, 2015 г.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67744" y="260648"/>
            <a:ext cx="472470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+mj-lt"/>
                <a:cs typeface="Times New Roman" pitchFamily="18" charset="0"/>
              </a:rPr>
              <a:t>ГБОУ ДПО «Иркутская государственная медицинская </a:t>
            </a:r>
          </a:p>
          <a:p>
            <a:pPr algn="ctr"/>
            <a:r>
              <a:rPr lang="ru-RU" b="1" dirty="0" smtClean="0">
                <a:latin typeface="+mj-lt"/>
                <a:cs typeface="Times New Roman" pitchFamily="18" charset="0"/>
              </a:rPr>
              <a:t>академия последипломного образования»</a:t>
            </a:r>
          </a:p>
          <a:p>
            <a:pPr algn="ctr"/>
            <a:r>
              <a:rPr lang="ru-RU" b="1" dirty="0" smtClean="0">
                <a:latin typeface="+mj-lt"/>
                <a:cs typeface="Times New Roman" pitchFamily="18" charset="0"/>
              </a:rPr>
              <a:t>Кафедра терапии и кардиологии</a:t>
            </a:r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5640935" y="3581704"/>
            <a:ext cx="3503065" cy="1679755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j-lt"/>
                <a:ea typeface="+mn-ea"/>
                <a:cs typeface="Times New Roman" pitchFamily="18" charset="0"/>
              </a:rPr>
              <a:t>	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n-ea"/>
                <a:cs typeface="Times New Roman" pitchFamily="18" charset="0"/>
              </a:rPr>
              <a:t>Исполнитель: 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n-ea"/>
                <a:cs typeface="Times New Roman" pitchFamily="18" charset="0"/>
              </a:rPr>
              <a:t>очный аспирант В.З.Доржиева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ru-RU" sz="2000" b="1" dirty="0" smtClean="0">
              <a:latin typeface="+mj-lt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n-ea"/>
                <a:cs typeface="Times New Roman" pitchFamily="18" charset="0"/>
              </a:rPr>
              <a:t>	Руководитель: зав. кафедрой, д.м.н., профессор С.Г. Куклин</a:t>
            </a:r>
            <a:endParaRPr kumimoji="0" lang="ru-RU" sz="20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j-lt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n-ea"/>
                <a:cs typeface="Times New Roman" pitchFamily="18" charset="0"/>
              </a:rPr>
              <a:t>	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>
                <a:solidFill>
                  <a:prstClr val="black"/>
                </a:solidFill>
                <a:latin typeface="+mn-lt"/>
                <a:cs typeface="Times New Roman" panose="02020603050405020304" pitchFamily="18" charset="0"/>
              </a:rPr>
              <a:t>Процесс научного познания</a:t>
            </a:r>
            <a:endParaRPr lang="ru-RU" dirty="0"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729560"/>
            <a:ext cx="2255716" cy="9388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2483768" y="2276872"/>
            <a:ext cx="45719" cy="7200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347864" y="1758039"/>
            <a:ext cx="2088232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Наблюдение</a:t>
            </a:r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012160" y="1771060"/>
            <a:ext cx="1800200" cy="9144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Научный факт</a:t>
            </a:r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827584" y="3645024"/>
            <a:ext cx="1908000" cy="914400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Эксперимент</a:t>
            </a:r>
            <a:endParaRPr lang="ru-RU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491880" y="3645024"/>
            <a:ext cx="1800200" cy="914400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Эмпирическое обобщение</a:t>
            </a:r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796136" y="3645024"/>
            <a:ext cx="2592288" cy="914400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Использование  имеющегося теоретического занятия</a:t>
            </a:r>
            <a:endParaRPr lang="ru-RU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827584" y="5301208"/>
            <a:ext cx="2016224" cy="9144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Формирование гипотезы</a:t>
            </a:r>
            <a:endParaRPr lang="ru-RU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491880" y="5276444"/>
            <a:ext cx="2016224" cy="914400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Проверка гипотезы</a:t>
            </a:r>
            <a:endParaRPr lang="ru-RU" dirty="0"/>
          </a:p>
        </p:txBody>
      </p:sp>
      <p:cxnSp>
        <p:nvCxnSpPr>
          <p:cNvPr id="15" name="Прямая со стрелкой 14"/>
          <p:cNvCxnSpPr/>
          <p:nvPr/>
        </p:nvCxnSpPr>
        <p:spPr>
          <a:xfrm>
            <a:off x="2987824" y="2215239"/>
            <a:ext cx="36004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H="1">
            <a:off x="2529487" y="2564904"/>
            <a:ext cx="3553791" cy="10801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>
            <a:stCxn id="9" idx="3"/>
          </p:cNvCxnSpPr>
          <p:nvPr/>
        </p:nvCxnSpPr>
        <p:spPr>
          <a:xfrm>
            <a:off x="2735584" y="4102224"/>
            <a:ext cx="75629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>
            <a:stCxn id="6" idx="3"/>
            <a:endCxn id="7" idx="1"/>
          </p:cNvCxnSpPr>
          <p:nvPr/>
        </p:nvCxnSpPr>
        <p:spPr>
          <a:xfrm>
            <a:off x="5436096" y="2215239"/>
            <a:ext cx="576064" cy="1302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>
            <a:stCxn id="10" idx="3"/>
            <a:endCxn id="11" idx="1"/>
          </p:cNvCxnSpPr>
          <p:nvPr/>
        </p:nvCxnSpPr>
        <p:spPr>
          <a:xfrm>
            <a:off x="5292080" y="4102224"/>
            <a:ext cx="50405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/>
          <p:nvPr/>
        </p:nvCxnSpPr>
        <p:spPr>
          <a:xfrm flipH="1">
            <a:off x="2195736" y="4437112"/>
            <a:ext cx="3816424" cy="8393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/>
          <p:nvPr/>
        </p:nvCxnSpPr>
        <p:spPr>
          <a:xfrm>
            <a:off x="2843808" y="5733644"/>
            <a:ext cx="648072" cy="247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8205417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>
                <a:solidFill>
                  <a:prstClr val="black"/>
                </a:solidFill>
                <a:latin typeface="+mn-lt"/>
                <a:cs typeface="Times New Roman" panose="02020603050405020304" pitchFamily="18" charset="0"/>
              </a:rPr>
              <a:t>Процесс научного </a:t>
            </a:r>
            <a:r>
              <a:rPr lang="ru-RU" sz="3200" dirty="0" smtClean="0">
                <a:solidFill>
                  <a:prstClr val="black"/>
                </a:solidFill>
                <a:latin typeface="+mn-lt"/>
                <a:cs typeface="Times New Roman" panose="02020603050405020304" pitchFamily="18" charset="0"/>
              </a:rPr>
              <a:t>познания (продолжение)</a:t>
            </a:r>
            <a:endParaRPr lang="ru-RU" dirty="0">
              <a:latin typeface="+mn-lt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556792"/>
            <a:ext cx="2042337" cy="9388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3131840" y="1556792"/>
            <a:ext cx="1872208" cy="91440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Формирование новых понятий</a:t>
            </a:r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436096" y="1556792"/>
            <a:ext cx="2304256" cy="91440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Введение определений, терминов, знаков</a:t>
            </a: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228184" y="2996952"/>
            <a:ext cx="2304255" cy="914400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Определение их значения</a:t>
            </a:r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904148" y="4800291"/>
            <a:ext cx="2304255" cy="91440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Выведение закона</a:t>
            </a:r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951820" y="4988024"/>
            <a:ext cx="2304256" cy="91440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Создание теории</a:t>
            </a:r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98670" y="4764182"/>
            <a:ext cx="1728192" cy="914400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Проверка ее на опыте</a:t>
            </a:r>
            <a:endParaRPr lang="ru-RU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98670" y="3125301"/>
            <a:ext cx="1872208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Формирование новых гипотез</a:t>
            </a:r>
            <a:endParaRPr lang="ru-RU" dirty="0"/>
          </a:p>
        </p:txBody>
      </p:sp>
      <p:cxnSp>
        <p:nvCxnSpPr>
          <p:cNvPr id="12" name="Прямая со стрелкой 11"/>
          <p:cNvCxnSpPr>
            <a:stCxn id="2050" idx="3"/>
            <a:endCxn id="4" idx="1"/>
          </p:cNvCxnSpPr>
          <p:nvPr/>
        </p:nvCxnSpPr>
        <p:spPr>
          <a:xfrm flipV="1">
            <a:off x="2797913" y="2013992"/>
            <a:ext cx="333927" cy="1223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stCxn id="4" idx="3"/>
            <a:endCxn id="5" idx="1"/>
          </p:cNvCxnSpPr>
          <p:nvPr/>
        </p:nvCxnSpPr>
        <p:spPr>
          <a:xfrm>
            <a:off x="5004048" y="2013992"/>
            <a:ext cx="432048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>
            <a:endCxn id="6" idx="0"/>
          </p:cNvCxnSpPr>
          <p:nvPr/>
        </p:nvCxnSpPr>
        <p:spPr>
          <a:xfrm>
            <a:off x="6948264" y="2471192"/>
            <a:ext cx="432048" cy="52576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>
            <a:endCxn id="7" idx="0"/>
          </p:cNvCxnSpPr>
          <p:nvPr/>
        </p:nvCxnSpPr>
        <p:spPr>
          <a:xfrm flipH="1">
            <a:off x="7056276" y="3929933"/>
            <a:ext cx="216024" cy="87035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>
            <a:stCxn id="7" idx="1"/>
          </p:cNvCxnSpPr>
          <p:nvPr/>
        </p:nvCxnSpPr>
        <p:spPr>
          <a:xfrm flipH="1">
            <a:off x="5256076" y="5257491"/>
            <a:ext cx="64807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>
            <a:stCxn id="8" idx="1"/>
            <a:endCxn id="9" idx="3"/>
          </p:cNvCxnSpPr>
          <p:nvPr/>
        </p:nvCxnSpPr>
        <p:spPr>
          <a:xfrm flipH="1" flipV="1">
            <a:off x="2426862" y="5221382"/>
            <a:ext cx="524958" cy="22384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51" name="Прямая со стрелкой 2050"/>
          <p:cNvCxnSpPr/>
          <p:nvPr/>
        </p:nvCxnSpPr>
        <p:spPr>
          <a:xfrm flipV="1">
            <a:off x="1562766" y="4026234"/>
            <a:ext cx="0" cy="69055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53" name="Прямая со стрелкой 2052"/>
          <p:cNvCxnSpPr>
            <a:stCxn id="10" idx="0"/>
          </p:cNvCxnSpPr>
          <p:nvPr/>
        </p:nvCxnSpPr>
        <p:spPr>
          <a:xfrm flipV="1">
            <a:off x="1634774" y="2471192"/>
            <a:ext cx="0" cy="65410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4821446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2339752" y="332656"/>
            <a:ext cx="4752528" cy="1008112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Критерии разграничения научных и псевдонаучных идей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015716" y="2204864"/>
            <a:ext cx="5400600" cy="792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Рациональный принцип</a:t>
            </a:r>
            <a:endParaRPr lang="ru-RU" sz="2000" dirty="0"/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1907704" y="3212976"/>
            <a:ext cx="5688631" cy="2913187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Рациональный принцип  - основное средство обоснованности знания. Решающим источником истинного знания рационализм признает разум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206643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>
              <a:latin typeface="+mn-lt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2339752" y="332656"/>
            <a:ext cx="4752528" cy="1008112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cs typeface="Times New Roman" panose="02020603050405020304" pitchFamily="18" charset="0"/>
              </a:rPr>
              <a:t>Критерии разграничения научных и псевдонаучных идей</a:t>
            </a:r>
            <a:endParaRPr lang="ru-RU" sz="2000" dirty="0">
              <a:cs typeface="Times New Roman" panose="0202060305040502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2627784" y="1772815"/>
            <a:ext cx="3744416" cy="86409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cs typeface="Times New Roman" panose="02020603050405020304" pitchFamily="18" charset="0"/>
              </a:rPr>
              <a:t>Принцип верификации</a:t>
            </a:r>
            <a:endParaRPr lang="ru-RU" sz="2000" dirty="0"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339752" y="2924944"/>
            <a:ext cx="4464496" cy="3456384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cs typeface="Times New Roman" panose="02020603050405020304" pitchFamily="18" charset="0"/>
              </a:rPr>
              <a:t>Заключается в установлении истинности в результате их эмпирической проверки.</a:t>
            </a:r>
          </a:p>
          <a:p>
            <a:pPr algn="ctr"/>
            <a:r>
              <a:rPr lang="ru-RU" b="1" i="1" dirty="0" smtClean="0">
                <a:cs typeface="Times New Roman" panose="02020603050405020304" pitchFamily="18" charset="0"/>
              </a:rPr>
              <a:t>Прямая верификация  </a:t>
            </a:r>
            <a:r>
              <a:rPr lang="ru-RU" dirty="0" smtClean="0">
                <a:cs typeface="Times New Roman" panose="02020603050405020304" pitchFamily="18" charset="0"/>
              </a:rPr>
              <a:t>- прямая проверка утверждений о данных наблюдения или эксперимента. </a:t>
            </a:r>
          </a:p>
          <a:p>
            <a:pPr algn="ctr"/>
            <a:r>
              <a:rPr lang="ru-RU" b="1" i="1" dirty="0" smtClean="0">
                <a:cs typeface="Times New Roman" panose="02020603050405020304" pitchFamily="18" charset="0"/>
              </a:rPr>
              <a:t>Косвенная верификация </a:t>
            </a:r>
            <a:r>
              <a:rPr lang="ru-RU" dirty="0" smtClean="0">
                <a:cs typeface="Times New Roman" panose="02020603050405020304" pitchFamily="18" charset="0"/>
              </a:rPr>
              <a:t>–установление логических отношений между верифицируемыми утверждениями</a:t>
            </a:r>
            <a:endParaRPr lang="ru-RU" dirty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945154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>
              <a:latin typeface="+mn-lt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2339752" y="332656"/>
            <a:ext cx="4752528" cy="1008112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cs typeface="Times New Roman" panose="02020603050405020304" pitchFamily="18" charset="0"/>
              </a:rPr>
              <a:t>Критерии разграничения научных и псевдонаучных идей</a:t>
            </a:r>
            <a:endParaRPr lang="ru-RU" sz="2000" dirty="0">
              <a:cs typeface="Times New Roman" panose="0202060305040502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2339752" y="1600201"/>
            <a:ext cx="4608512" cy="67667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cs typeface="Times New Roman" panose="02020603050405020304" pitchFamily="18" charset="0"/>
              </a:rPr>
              <a:t>Принцип фальсификации</a:t>
            </a:r>
            <a:endParaRPr lang="ru-RU" sz="2000" dirty="0"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907704" y="2492896"/>
            <a:ext cx="5904656" cy="3456384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cs typeface="Times New Roman" panose="02020603050405020304" pitchFamily="18" charset="0"/>
              </a:rPr>
              <a:t>Сформулирован </a:t>
            </a:r>
            <a:r>
              <a:rPr lang="ru-RU" dirty="0" err="1" smtClean="0">
                <a:cs typeface="Times New Roman" panose="02020603050405020304" pitchFamily="18" charset="0"/>
              </a:rPr>
              <a:t>К.Поппером</a:t>
            </a:r>
            <a:r>
              <a:rPr lang="ru-RU" dirty="0" smtClean="0">
                <a:cs typeface="Times New Roman" panose="02020603050405020304" pitchFamily="18" charset="0"/>
              </a:rPr>
              <a:t>. Суть принципа: критерием научности знания является его </a:t>
            </a:r>
            <a:r>
              <a:rPr lang="ru-RU" dirty="0" err="1" smtClean="0">
                <a:cs typeface="Times New Roman" panose="02020603050405020304" pitchFamily="18" charset="0"/>
              </a:rPr>
              <a:t>фальсифицируемость</a:t>
            </a:r>
            <a:r>
              <a:rPr lang="ru-RU" dirty="0" smtClean="0">
                <a:cs typeface="Times New Roman" panose="02020603050405020304" pitchFamily="18" charset="0"/>
              </a:rPr>
              <a:t>, т. е. </a:t>
            </a:r>
            <a:r>
              <a:rPr lang="ru-RU" dirty="0" err="1" smtClean="0">
                <a:cs typeface="Times New Roman" panose="02020603050405020304" pitchFamily="18" charset="0"/>
              </a:rPr>
              <a:t>опровержимость</a:t>
            </a:r>
            <a:r>
              <a:rPr lang="ru-RU" dirty="0" smtClean="0">
                <a:cs typeface="Times New Roman" panose="02020603050405020304" pitchFamily="18" charset="0"/>
              </a:rPr>
              <a:t>. </a:t>
            </a:r>
          </a:p>
          <a:p>
            <a:pPr algn="ctr"/>
            <a:r>
              <a:rPr lang="ru-RU" dirty="0" smtClean="0">
                <a:cs typeface="Times New Roman" panose="02020603050405020304" pitchFamily="18" charset="0"/>
              </a:rPr>
              <a:t>Только то знание может претендовать на звание «научное», которое в принципе опровержимо.  Принцип фальсификации делает знание относительным, т.е. лишает его  абсолютности, неизменности, законченности. </a:t>
            </a:r>
            <a:endParaRPr lang="ru-RU" dirty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429087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89451"/>
          </a:xfrm>
        </p:spPr>
        <p:txBody>
          <a:bodyPr/>
          <a:lstStyle/>
          <a:p>
            <a:pPr lvl="0"/>
            <a:r>
              <a:rPr lang="ru-RU" sz="3600" dirty="0">
                <a:cs typeface="Times New Roman" panose="02020603050405020304" pitchFamily="18" charset="0"/>
              </a:rPr>
              <a:t>Понятие методологии и метода</a:t>
            </a:r>
          </a:p>
          <a:p>
            <a:pPr lvl="0"/>
            <a:r>
              <a:rPr lang="ru-RU" sz="3600" dirty="0">
                <a:cs typeface="Times New Roman" panose="02020603050405020304" pitchFamily="18" charset="0"/>
              </a:rPr>
              <a:t>Методы эмпирического и теоретического познания </a:t>
            </a:r>
          </a:p>
          <a:p>
            <a:pPr lvl="0"/>
            <a:r>
              <a:rPr lang="ru-RU" sz="3600" dirty="0">
                <a:cs typeface="Times New Roman" panose="02020603050405020304" pitchFamily="18" charset="0"/>
              </a:rPr>
              <a:t>Формы научного знания</a:t>
            </a:r>
          </a:p>
          <a:p>
            <a:pPr lvl="0"/>
            <a:r>
              <a:rPr lang="ru-RU" sz="3600" dirty="0">
                <a:cs typeface="Times New Roman" panose="02020603050405020304" pitchFamily="18" charset="0"/>
              </a:rPr>
              <a:t>Процесс научного познания</a:t>
            </a:r>
          </a:p>
          <a:p>
            <a:pPr lvl="0"/>
            <a:r>
              <a:rPr lang="ru-RU" sz="3600" dirty="0">
                <a:cs typeface="Times New Roman" panose="02020603050405020304" pitchFamily="18" charset="0"/>
              </a:rPr>
              <a:t>Критерии истинности научного познания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017205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Понятие методологии и метода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Методология естествознания – учение о принципах построения, формах и способах естественнонаучного познания.</a:t>
            </a:r>
          </a:p>
          <a:p>
            <a:r>
              <a:rPr lang="ru-RU" dirty="0" smtClean="0"/>
              <a:t>Метод – это совокупность приемов или операций практической или теоретической деятельности. Метод можно охарактеризовать как форму теоретического и практического освоения деятельности, исходящего из закономерностей поведения изучаемого объекта.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6369021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899592" y="836712"/>
            <a:ext cx="7488832" cy="4631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Symbol"/>
              <a:buChar char=""/>
            </a:pPr>
            <a:r>
              <a:rPr lang="ru-RU" sz="2800" dirty="0" smtClean="0">
                <a:effectLst/>
                <a:ea typeface="Calibri"/>
                <a:cs typeface="Times New Roman"/>
              </a:rPr>
              <a:t>Диалектический метод – это метод познания действительности в ее противоречивости, целостности и развитии.</a:t>
            </a: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Symbol"/>
              <a:buChar char=""/>
            </a:pPr>
            <a:r>
              <a:rPr lang="ru-RU" sz="2800" dirty="0" smtClean="0">
                <a:effectLst/>
                <a:ea typeface="Calibri"/>
                <a:cs typeface="Times New Roman"/>
              </a:rPr>
              <a:t>Метафизический метод – метод, противоположный диалектическому, рассматривающий явление вне их взаимной связи и развития.</a:t>
            </a:r>
            <a:endParaRPr lang="ru-RU" sz="2800" dirty="0">
              <a:effectLst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334436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980728"/>
            <a:ext cx="8229600" cy="4525963"/>
          </a:xfrm>
        </p:spPr>
        <p:txBody>
          <a:bodyPr>
            <a:normAutofit lnSpcReduction="10000"/>
          </a:bodyPr>
          <a:lstStyle/>
          <a:p>
            <a:pPr lvl="0"/>
            <a:r>
              <a:rPr lang="ru-RU" sz="4000" dirty="0">
                <a:cs typeface="Times New Roman" panose="02020603050405020304" pitchFamily="18" charset="0"/>
              </a:rPr>
              <a:t>Анализ – мысленное или реальное разложение на составляющие части</a:t>
            </a:r>
            <a:r>
              <a:rPr lang="ru-RU" sz="4000" dirty="0" smtClean="0">
                <a:cs typeface="Times New Roman" panose="02020603050405020304" pitchFamily="18" charset="0"/>
              </a:rPr>
              <a:t>.</a:t>
            </a:r>
          </a:p>
          <a:p>
            <a:pPr lvl="0">
              <a:buNone/>
            </a:pPr>
            <a:endParaRPr lang="ru-RU" sz="4000" dirty="0">
              <a:cs typeface="Times New Roman" panose="02020603050405020304" pitchFamily="18" charset="0"/>
            </a:endParaRPr>
          </a:p>
          <a:p>
            <a:pPr lvl="0"/>
            <a:r>
              <a:rPr lang="ru-RU" sz="4000" dirty="0">
                <a:cs typeface="Times New Roman" panose="02020603050405020304" pitchFamily="18" charset="0"/>
              </a:rPr>
              <a:t>Синтез – объединение опознанных в результате анализа элементов в единое целое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853529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latin typeface="+mn-lt"/>
                <a:cs typeface="Times New Roman" panose="02020603050405020304" pitchFamily="18" charset="0"/>
              </a:rPr>
              <a:t>Эмпирические  методы познания</a:t>
            </a:r>
            <a:r>
              <a:rPr lang="ru-RU" dirty="0">
                <a:latin typeface="+mn-lt"/>
              </a:rPr>
              <a:t/>
            </a:r>
            <a:br>
              <a:rPr lang="ru-RU" dirty="0">
                <a:latin typeface="+mn-lt"/>
              </a:rPr>
            </a:br>
            <a:endParaRPr lang="ru-RU" dirty="0"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b="1" dirty="0" smtClean="0">
                <a:effectLst/>
                <a:ea typeface="Calibri"/>
                <a:cs typeface="Times New Roman"/>
              </a:rPr>
              <a:t>Наблюдение</a:t>
            </a:r>
            <a:r>
              <a:rPr lang="ru-RU" dirty="0" smtClean="0">
                <a:effectLst/>
                <a:ea typeface="Calibri"/>
                <a:cs typeface="Times New Roman"/>
              </a:rPr>
              <a:t> – целенаправленное восприятие явлений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b="1" dirty="0" smtClean="0">
                <a:effectLst/>
                <a:ea typeface="Calibri"/>
                <a:cs typeface="Times New Roman"/>
              </a:rPr>
              <a:t>Описание</a:t>
            </a:r>
            <a:r>
              <a:rPr lang="ru-RU" dirty="0" smtClean="0">
                <a:effectLst/>
                <a:ea typeface="Calibri"/>
                <a:cs typeface="Times New Roman"/>
              </a:rPr>
              <a:t> – фиксация средствами языка сведений об объектах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b="1" dirty="0" smtClean="0">
                <a:effectLst/>
                <a:ea typeface="Calibri"/>
                <a:cs typeface="Times New Roman"/>
              </a:rPr>
              <a:t>Эксперимент</a:t>
            </a:r>
            <a:r>
              <a:rPr lang="ru-RU" dirty="0" smtClean="0">
                <a:effectLst/>
                <a:ea typeface="Calibri"/>
                <a:cs typeface="Times New Roman"/>
              </a:rPr>
              <a:t> – наблюдение в специально создаваемых и контролируемых условиях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b="1" dirty="0" smtClean="0">
                <a:effectLst/>
                <a:ea typeface="Calibri"/>
                <a:cs typeface="Times New Roman"/>
              </a:rPr>
              <a:t>Сравнение</a:t>
            </a:r>
            <a:r>
              <a:rPr lang="ru-RU" dirty="0" smtClean="0">
                <a:effectLst/>
                <a:ea typeface="Calibri"/>
                <a:cs typeface="Times New Roman"/>
              </a:rPr>
              <a:t> – одновременное соотносительное исследование и оценка общих для объектов свойств и признаков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b="1" dirty="0" smtClean="0">
                <a:effectLst/>
                <a:ea typeface="Calibri"/>
                <a:cs typeface="Times New Roman"/>
              </a:rPr>
              <a:t>Измерение</a:t>
            </a:r>
            <a:r>
              <a:rPr lang="ru-RU" dirty="0" smtClean="0">
                <a:effectLst/>
                <a:ea typeface="Calibri"/>
                <a:cs typeface="Times New Roman"/>
              </a:rPr>
              <a:t> – сравнение объектов по каким-либо общим свойствам и сторонам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6644640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latin typeface="+mn-lt"/>
                <a:cs typeface="Times New Roman" panose="02020603050405020304" pitchFamily="18" charset="0"/>
              </a:rPr>
              <a:t>Теоретические  методы познания</a:t>
            </a:r>
            <a:r>
              <a:rPr lang="ru-RU" dirty="0">
                <a:latin typeface="+mn-lt"/>
              </a:rPr>
              <a:t/>
            </a:r>
            <a:br>
              <a:rPr lang="ru-RU" dirty="0">
                <a:latin typeface="+mn-lt"/>
              </a:rPr>
            </a:br>
            <a:endParaRPr lang="ru-RU" dirty="0"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b="1" dirty="0" smtClean="0">
                <a:effectLst/>
                <a:ea typeface="Calibri"/>
                <a:cs typeface="Times New Roman"/>
              </a:rPr>
              <a:t>Формализация</a:t>
            </a:r>
            <a:r>
              <a:rPr lang="ru-RU" dirty="0" smtClean="0">
                <a:effectLst/>
                <a:ea typeface="Calibri"/>
                <a:cs typeface="Times New Roman"/>
              </a:rPr>
              <a:t> – построение абстрактно-математических моделей, раскрывающих сущность изучаемых процессов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b="1" dirty="0" smtClean="0">
                <a:effectLst/>
                <a:ea typeface="Calibri"/>
                <a:cs typeface="Times New Roman"/>
              </a:rPr>
              <a:t>Автоматизация</a:t>
            </a:r>
            <a:r>
              <a:rPr lang="ru-RU" dirty="0" smtClean="0">
                <a:effectLst/>
                <a:ea typeface="Calibri"/>
                <a:cs typeface="Times New Roman"/>
              </a:rPr>
              <a:t> – построение теорий на основе аксиом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b="1" dirty="0" smtClean="0">
                <a:effectLst/>
                <a:ea typeface="Calibri"/>
                <a:cs typeface="Times New Roman"/>
              </a:rPr>
              <a:t>Гипотетико-дедуктивный метод</a:t>
            </a:r>
            <a:r>
              <a:rPr lang="ru-RU" dirty="0" smtClean="0">
                <a:effectLst/>
                <a:ea typeface="Calibri"/>
                <a:cs typeface="Times New Roman"/>
              </a:rPr>
              <a:t> – создание системы дедуктивно связанных между собой гипотез, из которых выводят утверждения об эмпирических фактах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9302640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latin typeface="+mn-lt"/>
                <a:cs typeface="Times New Roman" panose="02020603050405020304" pitchFamily="18" charset="0"/>
              </a:rPr>
              <a:t>Формы научного знания</a:t>
            </a:r>
            <a:r>
              <a:rPr lang="ru-RU" dirty="0">
                <a:latin typeface="+mn-lt"/>
              </a:rPr>
              <a:t/>
            </a:r>
            <a:br>
              <a:rPr lang="ru-RU" dirty="0">
                <a:latin typeface="+mn-lt"/>
              </a:rPr>
            </a:br>
            <a:endParaRPr lang="ru-RU" dirty="0"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dirty="0" smtClean="0">
                <a:effectLst/>
                <a:ea typeface="Calibri"/>
                <a:cs typeface="Times New Roman"/>
              </a:rPr>
              <a:t>Научные факты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dirty="0" smtClean="0">
                <a:effectLst/>
                <a:ea typeface="Calibri"/>
                <a:cs typeface="Times New Roman"/>
              </a:rPr>
              <a:t>Научные гипотезы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dirty="0" smtClean="0">
                <a:effectLst/>
                <a:ea typeface="Calibri"/>
                <a:cs typeface="Times New Roman"/>
              </a:rPr>
              <a:t>Научные законы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dirty="0" smtClean="0">
                <a:effectLst/>
                <a:ea typeface="Calibri"/>
                <a:cs typeface="Times New Roman"/>
              </a:rPr>
              <a:t>Научные концепции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dirty="0" smtClean="0">
                <a:effectLst/>
                <a:ea typeface="Calibri"/>
                <a:cs typeface="Times New Roman"/>
              </a:rPr>
              <a:t>Научные картины мира</a:t>
            </a:r>
            <a:endParaRPr lang="ru-RU" dirty="0">
              <a:effectLst/>
              <a:ea typeface="Calibri"/>
              <a:cs typeface="Times New Roman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effectLst/>
                <a:ea typeface="Calibri"/>
                <a:cs typeface="Times New Roman"/>
              </a:rPr>
              <a:t>Научные проблемы</a:t>
            </a:r>
          </a:p>
          <a:p>
            <a:r>
              <a:rPr lang="ru-RU" dirty="0" smtClean="0">
                <a:effectLst/>
                <a:ea typeface="Calibri"/>
                <a:cs typeface="Times New Roman"/>
              </a:rPr>
              <a:t>Категории науки</a:t>
            </a:r>
          </a:p>
          <a:p>
            <a:r>
              <a:rPr lang="ru-RU" dirty="0" smtClean="0">
                <a:effectLst/>
                <a:ea typeface="Calibri"/>
                <a:cs typeface="Times New Roman"/>
              </a:rPr>
              <a:t>Научные принципы</a:t>
            </a:r>
          </a:p>
          <a:p>
            <a:r>
              <a:rPr lang="ru-RU" dirty="0" smtClean="0">
                <a:effectLst/>
                <a:ea typeface="Calibri"/>
                <a:cs typeface="Times New Roman"/>
              </a:rPr>
              <a:t>Научная теория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3114537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latin typeface="+mn-lt"/>
                <a:cs typeface="Times New Roman" panose="02020603050405020304" pitchFamily="18" charset="0"/>
              </a:rPr>
              <a:t>Формы научного знания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467544" y="1556792"/>
            <a:ext cx="3888432" cy="3816423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ru-RU" dirty="0">
                <a:cs typeface="Times New Roman" panose="02020603050405020304" pitchFamily="18" charset="0"/>
              </a:rPr>
              <a:t>Научные факты</a:t>
            </a:r>
          </a:p>
          <a:p>
            <a:pPr>
              <a:lnSpc>
                <a:spcPct val="150000"/>
              </a:lnSpc>
            </a:pPr>
            <a:r>
              <a:rPr lang="ru-RU" dirty="0">
                <a:cs typeface="Times New Roman" panose="02020603050405020304" pitchFamily="18" charset="0"/>
              </a:rPr>
              <a:t>Научные гипотезы</a:t>
            </a:r>
          </a:p>
          <a:p>
            <a:pPr>
              <a:lnSpc>
                <a:spcPct val="150000"/>
              </a:lnSpc>
            </a:pPr>
            <a:r>
              <a:rPr lang="ru-RU" dirty="0">
                <a:cs typeface="Times New Roman" panose="02020603050405020304" pitchFamily="18" charset="0"/>
              </a:rPr>
              <a:t>Научные законы</a:t>
            </a:r>
          </a:p>
          <a:p>
            <a:pPr>
              <a:lnSpc>
                <a:spcPct val="150000"/>
              </a:lnSpc>
            </a:pPr>
            <a:r>
              <a:rPr lang="ru-RU" dirty="0">
                <a:cs typeface="Times New Roman" panose="02020603050405020304" pitchFamily="18" charset="0"/>
              </a:rPr>
              <a:t>Научные концепции</a:t>
            </a:r>
          </a:p>
          <a:p>
            <a:endParaRPr lang="ru-RU" sz="3600" dirty="0"/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4572000" y="1484784"/>
            <a:ext cx="4114800" cy="3629000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dirty="0" smtClean="0">
                <a:effectLst/>
                <a:ea typeface="Calibri"/>
                <a:cs typeface="Times New Roman"/>
              </a:rPr>
              <a:t>Научные проблемы</a:t>
            </a:r>
          </a:p>
          <a:p>
            <a:pPr algn="just">
              <a:lnSpc>
                <a:spcPct val="170000"/>
              </a:lnSpc>
              <a:spcAft>
                <a:spcPts val="0"/>
              </a:spcAft>
            </a:pPr>
            <a:r>
              <a:rPr lang="ru-RU" dirty="0" smtClean="0">
                <a:effectLst/>
                <a:ea typeface="Calibri"/>
                <a:cs typeface="Times New Roman"/>
              </a:rPr>
              <a:t>Категории науки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dirty="0" smtClean="0">
                <a:effectLst/>
                <a:ea typeface="Calibri"/>
                <a:cs typeface="Times New Roman"/>
              </a:rPr>
              <a:t>Научные принципы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dirty="0" smtClean="0">
                <a:effectLst/>
                <a:ea typeface="Calibri"/>
                <a:cs typeface="Times New Roman"/>
              </a:rPr>
              <a:t>Научная теория</a:t>
            </a:r>
          </a:p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771800" y="5085184"/>
            <a:ext cx="376301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cs typeface="Times New Roman" panose="02020603050405020304" pitchFamily="18" charset="0"/>
              </a:rPr>
              <a:t>Научные картины мира</a:t>
            </a:r>
          </a:p>
        </p:txBody>
      </p:sp>
    </p:spTree>
    <p:extLst>
      <p:ext uri="{BB962C8B-B14F-4D97-AF65-F5344CB8AC3E}">
        <p14:creationId xmlns="" xmlns:p14="http://schemas.microsoft.com/office/powerpoint/2010/main" val="33756361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</TotalTime>
  <Words>437</Words>
  <Application>Microsoft Office PowerPoint</Application>
  <PresentationFormat>Экран (4:3)</PresentationFormat>
  <Paragraphs>80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Методология науки</vt:lpstr>
      <vt:lpstr>Слайд 2</vt:lpstr>
      <vt:lpstr>Понятие методологии и метода</vt:lpstr>
      <vt:lpstr>Слайд 4</vt:lpstr>
      <vt:lpstr>Слайд 5</vt:lpstr>
      <vt:lpstr>Эмпирические  методы познания </vt:lpstr>
      <vt:lpstr>Теоретические  методы познания </vt:lpstr>
      <vt:lpstr>Формы научного знания </vt:lpstr>
      <vt:lpstr>Формы научного знания </vt:lpstr>
      <vt:lpstr>Процесс научного познания</vt:lpstr>
      <vt:lpstr>Процесс научного познания (продолжение)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ЗМ</dc:creator>
  <cp:lastModifiedBy>Пользователь</cp:lastModifiedBy>
  <cp:revision>27</cp:revision>
  <dcterms:created xsi:type="dcterms:W3CDTF">2015-05-08T02:48:33Z</dcterms:created>
  <dcterms:modified xsi:type="dcterms:W3CDTF">2015-05-12T01:02:18Z</dcterms:modified>
</cp:coreProperties>
</file>