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95" r:id="rId2"/>
    <p:sldId id="297" r:id="rId3"/>
    <p:sldId id="276" r:id="rId4"/>
    <p:sldId id="277" r:id="rId5"/>
    <p:sldId id="278" r:id="rId6"/>
    <p:sldId id="279" r:id="rId7"/>
    <p:sldId id="280" r:id="rId8"/>
    <p:sldId id="281" r:id="rId9"/>
    <p:sldId id="282" r:id="rId10"/>
    <p:sldId id="324" r:id="rId11"/>
    <p:sldId id="325" r:id="rId12"/>
    <p:sldId id="326" r:id="rId13"/>
    <p:sldId id="283" r:id="rId14"/>
    <p:sldId id="327" r:id="rId15"/>
    <p:sldId id="284" r:id="rId16"/>
    <p:sldId id="291" r:id="rId17"/>
    <p:sldId id="292" r:id="rId18"/>
    <p:sldId id="293" r:id="rId19"/>
    <p:sldId id="306" r:id="rId20"/>
    <p:sldId id="263" r:id="rId21"/>
    <p:sldId id="256" r:id="rId22"/>
    <p:sldId id="260" r:id="rId23"/>
    <p:sldId id="258" r:id="rId24"/>
    <p:sldId id="265" r:id="rId25"/>
    <p:sldId id="285" r:id="rId26"/>
    <p:sldId id="301" r:id="rId27"/>
    <p:sldId id="302" r:id="rId28"/>
    <p:sldId id="309" r:id="rId29"/>
    <p:sldId id="310" r:id="rId30"/>
    <p:sldId id="300" r:id="rId31"/>
    <p:sldId id="308" r:id="rId32"/>
    <p:sldId id="304" r:id="rId33"/>
    <p:sldId id="303" r:id="rId34"/>
    <p:sldId id="323" r:id="rId35"/>
    <p:sldId id="329" r:id="rId36"/>
    <p:sldId id="313" r:id="rId37"/>
    <p:sldId id="312" r:id="rId38"/>
    <p:sldId id="316" r:id="rId39"/>
    <p:sldId id="317" r:id="rId40"/>
    <p:sldId id="318" r:id="rId41"/>
    <p:sldId id="319" r:id="rId42"/>
    <p:sldId id="320" r:id="rId43"/>
    <p:sldId id="321" r:id="rId44"/>
    <p:sldId id="330" r:id="rId45"/>
    <p:sldId id="322" r:id="rId46"/>
    <p:sldId id="315"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p:cViewPr>
        <p:scale>
          <a:sx n="62" d="100"/>
          <a:sy n="62" d="100"/>
        </p:scale>
        <p:origin x="-3012" y="-1134"/>
      </p:cViewPr>
      <p:guideLst>
        <p:guide orient="horz" pos="2160"/>
        <p:guide pos="2880"/>
      </p:guideLst>
    </p:cSldViewPr>
  </p:slideViewPr>
  <p:outlineViewPr>
    <p:cViewPr>
      <p:scale>
        <a:sx n="33" d="100"/>
        <a:sy n="33" d="100"/>
      </p:scale>
      <p:origin x="42" y="164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BD63C-B537-450C-A41B-05885ED9CB57}" type="datetimeFigureOut">
              <a:rPr lang="ru-RU" smtClean="0"/>
              <a:t>26.04.2021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7D3C8-D088-445C-8BD1-9CD1C7C595EC}" type="slidenum">
              <a:rPr lang="ru-RU" smtClean="0"/>
              <a:t>‹#›</a:t>
            </a:fld>
            <a:endParaRPr lang="ru-RU"/>
          </a:p>
        </p:txBody>
      </p:sp>
    </p:spTree>
    <p:extLst>
      <p:ext uri="{BB962C8B-B14F-4D97-AF65-F5344CB8AC3E}">
        <p14:creationId xmlns:p14="http://schemas.microsoft.com/office/powerpoint/2010/main" val="1730663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F7D3C8-D088-445C-8BD1-9CD1C7C595EC}" type="slidenum">
              <a:rPr lang="ru-RU" smtClean="0"/>
              <a:t>4</a:t>
            </a:fld>
            <a:endParaRPr lang="ru-RU"/>
          </a:p>
        </p:txBody>
      </p:sp>
    </p:spTree>
    <p:extLst>
      <p:ext uri="{BB962C8B-B14F-4D97-AF65-F5344CB8AC3E}">
        <p14:creationId xmlns:p14="http://schemas.microsoft.com/office/powerpoint/2010/main" val="95633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a:ln/>
        </p:spPr>
      </p:sp>
      <p:sp>
        <p:nvSpPr>
          <p:cNvPr id="15363" name="Заметки 2"/>
          <p:cNvSpPr>
            <a:spLocks noGrp="1"/>
          </p:cNvSpPr>
          <p:nvPr>
            <p:ph type="body" idx="1"/>
          </p:nvPr>
        </p:nvSpPr>
        <p:spPr>
          <a:noFill/>
        </p:spPr>
        <p:txBody>
          <a:bodyPr/>
          <a:lstStyle/>
          <a:p>
            <a:endParaRPr lang="ru-RU" altLang="ru-RU" smtClean="0"/>
          </a:p>
        </p:txBody>
      </p:sp>
      <p:sp>
        <p:nvSpPr>
          <p:cNvPr id="15364" name="Номер слайда 3"/>
          <p:cNvSpPr>
            <a:spLocks noGrp="1"/>
          </p:cNvSpPr>
          <p:nvPr>
            <p:ph type="sldNum" sz="quarter" idx="5"/>
          </p:nvPr>
        </p:nvSpPr>
        <p:spPr>
          <a:noFill/>
        </p:spPr>
        <p:txBody>
          <a:bodyPr/>
          <a:lstStyle>
            <a:lvl1pPr>
              <a:defRPr sz="1200" b="1">
                <a:solidFill>
                  <a:schemeClr val="tx1"/>
                </a:solidFill>
                <a:latin typeface="Arial" panose="020B0604020202020204" pitchFamily="34" charset="0"/>
                <a:cs typeface="Arial" panose="020B0604020202020204" pitchFamily="34" charset="0"/>
              </a:defRPr>
            </a:lvl1pPr>
            <a:lvl2pPr marL="742950" indent="-285750">
              <a:defRPr sz="1200" b="1">
                <a:solidFill>
                  <a:schemeClr val="tx1"/>
                </a:solidFill>
                <a:latin typeface="Arial" panose="020B0604020202020204" pitchFamily="34" charset="0"/>
                <a:cs typeface="Arial" panose="020B0604020202020204" pitchFamily="34" charset="0"/>
              </a:defRPr>
            </a:lvl2pPr>
            <a:lvl3pPr marL="1143000" indent="-228600">
              <a:defRPr sz="1200" b="1">
                <a:solidFill>
                  <a:schemeClr val="tx1"/>
                </a:solidFill>
                <a:latin typeface="Arial" panose="020B0604020202020204" pitchFamily="34" charset="0"/>
                <a:cs typeface="Arial" panose="020B0604020202020204" pitchFamily="34" charset="0"/>
              </a:defRPr>
            </a:lvl3pPr>
            <a:lvl4pPr marL="1600200" indent="-228600">
              <a:defRPr sz="1200" b="1">
                <a:solidFill>
                  <a:schemeClr val="tx1"/>
                </a:solidFill>
                <a:latin typeface="Arial" panose="020B0604020202020204" pitchFamily="34" charset="0"/>
                <a:cs typeface="Arial" panose="020B0604020202020204" pitchFamily="34" charset="0"/>
              </a:defRPr>
            </a:lvl4pPr>
            <a:lvl5pPr marL="2057400" indent="-228600">
              <a:defRPr sz="12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fld id="{40FDC8C4-F6CE-4CA5-983F-7B81160EDBB4}" type="slidenum">
              <a:rPr lang="ru-RU" altLang="ru-RU" b="0" smtClean="0"/>
              <a:pPr/>
              <a:t>45</a:t>
            </a:fld>
            <a:endParaRPr lang="ru-RU" altLang="ru-RU" b="0" smtClean="0"/>
          </a:p>
        </p:txBody>
      </p:sp>
    </p:spTree>
    <p:extLst>
      <p:ext uri="{BB962C8B-B14F-4D97-AF65-F5344CB8AC3E}">
        <p14:creationId xmlns:p14="http://schemas.microsoft.com/office/powerpoint/2010/main" val="111569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35.xml.rels><?xml version="1.0" encoding="UTF-8" standalone="yes"?>
<Relationships xmlns="http://schemas.openxmlformats.org/package/2006/relationships"><Relationship Id="rId8" Type="http://schemas.openxmlformats.org/officeDocument/2006/relationships/image" Target="http://im3-tub.yandex.net/i?id=100751080&amp;tov=3" TargetMode="External"/><Relationship Id="rId3" Type="http://schemas.openxmlformats.org/officeDocument/2006/relationships/oleObject" Target="../embeddings/oleObject1.bin"/><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4.wmf"/><Relationship Id="rId4" Type="http://schemas.openxmlformats.org/officeDocument/2006/relationships/image" Target="../media/image40.jpeg"/><Relationship Id="rId9" Type="http://schemas.openxmlformats.org/officeDocument/2006/relationships/image" Target="../media/image38.emf"/></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44.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3.bin"/><Relationship Id="rId7" Type="http://schemas.openxmlformats.org/officeDocument/2006/relationships/oleObject" Target="../embeddings/_____Microsoft_Excel_97-20032.xls"/><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6.emf"/><Relationship Id="rId4" Type="http://schemas.openxmlformats.org/officeDocument/2006/relationships/oleObject" Target="../embeddings/_____Microsoft_Excel_97-20031.xls"/></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799" y="-315416"/>
            <a:ext cx="7772400" cy="1470025"/>
          </a:xfrm>
        </p:spPr>
        <p:txBody>
          <a:bodyPr>
            <a:noAutofit/>
          </a:bodyPr>
          <a:lstStyle/>
          <a:p>
            <a:r>
              <a:rPr lang="ru-RU" sz="2800" b="1" dirty="0" smtClean="0">
                <a:latin typeface="Times New Roman" panose="02020603050405020304" pitchFamily="18" charset="0"/>
                <a:cs typeface="Times New Roman" panose="02020603050405020304" pitchFamily="18" charset="0"/>
              </a:rPr>
              <a:t>История становления скорой медицинской помощи в г. Иркутске и Иркутском районе</a:t>
            </a:r>
            <a:endParaRPr lang="ru-RU" sz="28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5949280"/>
          </a:xfrm>
          <a:prstGeom prst="rect">
            <a:avLst/>
          </a:prstGeom>
        </p:spPr>
      </p:pic>
    </p:spTree>
    <p:extLst>
      <p:ext uri="{BB962C8B-B14F-4D97-AF65-F5344CB8AC3E}">
        <p14:creationId xmlns:p14="http://schemas.microsoft.com/office/powerpoint/2010/main" val="4007705867"/>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9394" name="Заголовок 1"/>
          <p:cNvSpPr>
            <a:spLocks noGrp="1"/>
          </p:cNvSpPr>
          <p:nvPr>
            <p:ph type="title"/>
          </p:nvPr>
        </p:nvSpPr>
        <p:spPr>
          <a:xfrm>
            <a:off x="467544" y="0"/>
            <a:ext cx="8229600" cy="1143000"/>
          </a:xfrm>
        </p:spPr>
        <p:txBody>
          <a:bodyPr/>
          <a:lstStyle/>
          <a:p>
            <a:pPr algn="ctr"/>
            <a:r>
              <a:rPr lang="ru-RU" altLang="ru-RU" dirty="0" smtClean="0"/>
              <a:t> </a:t>
            </a:r>
            <a:r>
              <a:rPr lang="ru-RU" altLang="ru-RU" dirty="0" smtClean="0">
                <a:latin typeface="Times New Roman" panose="02020603050405020304" pitchFamily="18" charset="0"/>
                <a:cs typeface="Times New Roman" panose="02020603050405020304" pitchFamily="18" charset="0"/>
              </a:rPr>
              <a:t>Свердловская подстанция </a:t>
            </a:r>
          </a:p>
        </p:txBody>
      </p:sp>
      <p:pic>
        <p:nvPicPr>
          <p:cNvPr id="59395" name="Рисунок 2" descr="IMAG01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9144000" cy="594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780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2466" name="Заголовок 1"/>
          <p:cNvSpPr>
            <a:spLocks noGrp="1"/>
          </p:cNvSpPr>
          <p:nvPr>
            <p:ph type="title"/>
          </p:nvPr>
        </p:nvSpPr>
        <p:spPr>
          <a:xfrm>
            <a:off x="467543" y="0"/>
            <a:ext cx="8229600" cy="792088"/>
          </a:xfrm>
        </p:spPr>
        <p:txBody>
          <a:bodyPr/>
          <a:lstStyle/>
          <a:p>
            <a:pPr algn="ctr"/>
            <a:r>
              <a:rPr lang="ru-RU" altLang="ru-RU" dirty="0" smtClean="0">
                <a:latin typeface="Times New Roman" panose="02020603050405020304" pitchFamily="18" charset="0"/>
                <a:cs typeface="Times New Roman" panose="02020603050405020304" pitchFamily="18" charset="0"/>
              </a:rPr>
              <a:t>Ленинская подстанция</a:t>
            </a:r>
          </a:p>
        </p:txBody>
      </p:sp>
      <p:pic>
        <p:nvPicPr>
          <p:cNvPr id="62467" name="Рисунок 2" descr="IMAG01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033" y="836634"/>
            <a:ext cx="8424621" cy="60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032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3490" name="Содержимое 2"/>
          <p:cNvSpPr>
            <a:spLocks noGrp="1"/>
          </p:cNvSpPr>
          <p:nvPr>
            <p:ph idx="1"/>
          </p:nvPr>
        </p:nvSpPr>
        <p:spPr>
          <a:xfrm>
            <a:off x="1" y="0"/>
            <a:ext cx="9144000" cy="6858000"/>
          </a:xfrm>
        </p:spPr>
        <p:txBody>
          <a:bodyPr>
            <a:normAutofit lnSpcReduction="10000"/>
          </a:bodyPr>
          <a:lstStyle/>
          <a:p>
            <a:pPr marL="0" indent="0" algn="ctr">
              <a:buNone/>
            </a:pPr>
            <a:endParaRPr lang="ru-RU" altLang="ru-RU" dirty="0" smtClean="0"/>
          </a:p>
          <a:p>
            <a:pPr algn="just"/>
            <a:r>
              <a:rPr lang="ru-RU" altLang="ru-RU" b="1" dirty="0" smtClean="0">
                <a:latin typeface="Times New Roman" panose="02020603050405020304" pitchFamily="18" charset="0"/>
                <a:cs typeface="Times New Roman" panose="02020603050405020304" pitchFamily="18" charset="0"/>
              </a:rPr>
              <a:t>История ее открытия  относится к 60-м годам </a:t>
            </a:r>
            <a:r>
              <a:rPr lang="en-US" altLang="ru-RU" b="1" dirty="0" smtClean="0">
                <a:latin typeface="Times New Roman" panose="02020603050405020304" pitchFamily="18" charset="0"/>
                <a:cs typeface="Times New Roman" panose="02020603050405020304" pitchFamily="18" charset="0"/>
              </a:rPr>
              <a:t>XX </a:t>
            </a:r>
            <a:r>
              <a:rPr lang="ru-RU" altLang="ru-RU" b="1" dirty="0" smtClean="0">
                <a:latin typeface="Times New Roman" panose="02020603050405020304" pitchFamily="18" charset="0"/>
                <a:cs typeface="Times New Roman" panose="02020603050405020304" pitchFamily="18" charset="0"/>
              </a:rPr>
              <a:t>столетия.</a:t>
            </a:r>
          </a:p>
          <a:p>
            <a:pPr marL="0" indent="0" algn="just">
              <a:buNone/>
            </a:pPr>
            <a:endParaRPr lang="ru-RU" altLang="ru-RU" b="1" dirty="0" smtClean="0">
              <a:latin typeface="Times New Roman" panose="02020603050405020304" pitchFamily="18" charset="0"/>
              <a:cs typeface="Times New Roman" panose="02020603050405020304" pitchFamily="18" charset="0"/>
            </a:endParaRPr>
          </a:p>
          <a:p>
            <a:pPr algn="just"/>
            <a:r>
              <a:rPr lang="ru-RU" altLang="ru-RU" b="1" dirty="0" smtClean="0">
                <a:latin typeface="Times New Roman" panose="02020603050405020304" pitchFamily="18" charset="0"/>
                <a:cs typeface="Times New Roman" panose="02020603050405020304" pitchFamily="18" charset="0"/>
              </a:rPr>
              <a:t>Медицинские работники Ленинской подстанции оказывали скорую медицинскую помощь жителям Ново-Ленино, Иркутска-</a:t>
            </a:r>
            <a:r>
              <a:rPr lang="en-US" altLang="ru-RU" b="1" dirty="0" smtClean="0">
                <a:latin typeface="Times New Roman" panose="02020603050405020304" pitchFamily="18" charset="0"/>
                <a:cs typeface="Times New Roman" panose="02020603050405020304" pitchFamily="18" charset="0"/>
              </a:rPr>
              <a:t>II</a:t>
            </a:r>
            <a:r>
              <a:rPr lang="ru-RU" altLang="ru-RU" b="1" dirty="0" smtClean="0">
                <a:latin typeface="Times New Roman" panose="02020603050405020304" pitchFamily="18" charset="0"/>
                <a:cs typeface="Times New Roman" panose="02020603050405020304" pitchFamily="18" charset="0"/>
              </a:rPr>
              <a:t>, </a:t>
            </a:r>
            <a:r>
              <a:rPr lang="ru-RU" altLang="ru-RU" b="1" dirty="0" err="1" smtClean="0">
                <a:latin typeface="Times New Roman" panose="02020603050405020304" pitchFamily="18" charset="0"/>
                <a:cs typeface="Times New Roman" panose="02020603050405020304" pitchFamily="18" charset="0"/>
              </a:rPr>
              <a:t>Жилкино</a:t>
            </a:r>
            <a:r>
              <a:rPr lang="ru-RU" altLang="ru-RU" b="1" dirty="0" smtClean="0">
                <a:latin typeface="Times New Roman" panose="02020603050405020304" pitchFamily="18" charset="0"/>
                <a:cs typeface="Times New Roman" panose="02020603050405020304" pitchFamily="18" charset="0"/>
              </a:rPr>
              <a:t>, Военного городка,  Батарейной,  </a:t>
            </a:r>
            <a:r>
              <a:rPr lang="ru-RU" altLang="ru-RU" b="1" dirty="0" err="1" smtClean="0">
                <a:latin typeface="Times New Roman" panose="02020603050405020304" pitchFamily="18" charset="0"/>
                <a:cs typeface="Times New Roman" panose="02020603050405020304" pitchFamily="18" charset="0"/>
              </a:rPr>
              <a:t>Вересовки</a:t>
            </a:r>
            <a:r>
              <a:rPr lang="ru-RU" altLang="ru-RU" b="1" dirty="0" smtClean="0">
                <a:latin typeface="Times New Roman" panose="02020603050405020304" pitchFamily="18" charset="0"/>
                <a:cs typeface="Times New Roman" panose="02020603050405020304" pitchFamily="18" charset="0"/>
              </a:rPr>
              <a:t>.</a:t>
            </a:r>
          </a:p>
          <a:p>
            <a:pPr marL="0" indent="0" algn="just">
              <a:buNone/>
            </a:pPr>
            <a:endParaRPr lang="ru-RU" altLang="ru-RU" b="1" dirty="0" smtClean="0">
              <a:latin typeface="Times New Roman" panose="02020603050405020304" pitchFamily="18" charset="0"/>
              <a:cs typeface="Times New Roman" panose="02020603050405020304" pitchFamily="18" charset="0"/>
            </a:endParaRPr>
          </a:p>
          <a:p>
            <a:pPr algn="just"/>
            <a:r>
              <a:rPr lang="ru-RU" altLang="ru-RU" b="1" dirty="0" smtClean="0">
                <a:latin typeface="Times New Roman" panose="02020603050405020304" pitchFamily="18" charset="0"/>
                <a:cs typeface="Times New Roman" panose="02020603050405020304" pitchFamily="18" charset="0"/>
              </a:rPr>
              <a:t>В 2001 году подстанция разделилась на Ново-Ленинскую (</a:t>
            </a:r>
            <a:r>
              <a:rPr lang="ru-RU" altLang="ru-RU" b="1" dirty="0" err="1" smtClean="0">
                <a:latin typeface="Times New Roman" panose="02020603050405020304" pitchFamily="18" charset="0"/>
                <a:cs typeface="Times New Roman" panose="02020603050405020304" pitchFamily="18" charset="0"/>
              </a:rPr>
              <a:t>ул.Тухачевского</a:t>
            </a:r>
            <a:r>
              <a:rPr lang="ru-RU" altLang="ru-RU" b="1" dirty="0" smtClean="0">
                <a:latin typeface="Times New Roman" panose="02020603050405020304" pitchFamily="18" charset="0"/>
                <a:cs typeface="Times New Roman" panose="02020603050405020304" pitchFamily="18" charset="0"/>
              </a:rPr>
              <a:t>) и подстанцию Иркутск-</a:t>
            </a:r>
            <a:r>
              <a:rPr lang="en-US" altLang="ru-RU" b="1" dirty="0" smtClean="0">
                <a:latin typeface="Times New Roman" panose="02020603050405020304" pitchFamily="18" charset="0"/>
                <a:cs typeface="Times New Roman" panose="02020603050405020304" pitchFamily="18" charset="0"/>
              </a:rPr>
              <a:t>II </a:t>
            </a:r>
            <a:r>
              <a:rPr lang="ru-RU" altLang="ru-RU" b="1" dirty="0" smtClean="0">
                <a:latin typeface="Times New Roman" panose="02020603050405020304" pitchFamily="18" charset="0"/>
                <a:cs typeface="Times New Roman" panose="02020603050405020304" pitchFamily="18" charset="0"/>
              </a:rPr>
              <a:t>(</a:t>
            </a:r>
            <a:r>
              <a:rPr lang="ru-RU" altLang="ru-RU" b="1" dirty="0" err="1" smtClean="0">
                <a:latin typeface="Times New Roman" panose="02020603050405020304" pitchFamily="18" charset="0"/>
                <a:cs typeface="Times New Roman" panose="02020603050405020304" pitchFamily="18" charset="0"/>
              </a:rPr>
              <a:t>ул.Новаторов</a:t>
            </a:r>
            <a:r>
              <a:rPr lang="ru-RU" altLang="ru-RU" b="1" dirty="0" smtClean="0">
                <a:latin typeface="Times New Roman" panose="02020603050405020304" pitchFamily="18" charset="0"/>
                <a:cs typeface="Times New Roman" panose="02020603050405020304" pitchFamily="18" charset="0"/>
              </a:rPr>
              <a:t>), оставшись единым административным звеном.</a:t>
            </a:r>
          </a:p>
        </p:txBody>
      </p:sp>
    </p:spTree>
    <p:extLst>
      <p:ext uri="{BB962C8B-B14F-4D97-AF65-F5344CB8AC3E}">
        <p14:creationId xmlns:p14="http://schemas.microsoft.com/office/powerpoint/2010/main" val="2984799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634082"/>
          </a:xfrm>
        </p:spPr>
        <p:txBody>
          <a:bodyPr>
            <a:noAutofit/>
          </a:bodyPr>
          <a:lstStyle/>
          <a:p>
            <a:r>
              <a:rPr lang="ru-RU" sz="3200" dirty="0" smtClean="0">
                <a:latin typeface="Times New Roman" panose="02020603050405020304" pitchFamily="18" charset="0"/>
                <a:cs typeface="Times New Roman" panose="02020603050405020304" pitchFamily="18" charset="0"/>
              </a:rPr>
              <a:t>Раньше станция располагалась по ул. Софьи Перовской, 35.</a:t>
            </a:r>
            <a:endParaRPr lang="ru-RU" sz="3200" dirty="0">
              <a:latin typeface="Times New Roman" panose="02020603050405020304" pitchFamily="18" charset="0"/>
              <a:cs typeface="Times New Roman" panose="02020603050405020304" pitchFamily="18" charset="0"/>
            </a:endParaRPr>
          </a:p>
        </p:txBody>
      </p:sp>
      <p:pic>
        <p:nvPicPr>
          <p:cNvPr id="4" name="Содержимое 3" descr="8.png"/>
          <p:cNvPicPr>
            <a:picLocks noGrp="1" noChangeAspect="1"/>
          </p:cNvPicPr>
          <p:nvPr>
            <p:ph idx="1"/>
          </p:nvPr>
        </p:nvPicPr>
        <p:blipFill>
          <a:blip r:embed="rId2"/>
          <a:stretch>
            <a:fillRect/>
          </a:stretch>
        </p:blipFill>
        <p:spPr>
          <a:xfrm>
            <a:off x="251520" y="905480"/>
            <a:ext cx="8640960" cy="5952520"/>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179512" y="274638"/>
            <a:ext cx="8784976" cy="1143000"/>
          </a:xfrm>
        </p:spPr>
        <p:txBody>
          <a:bodyPr>
            <a:noAutofit/>
          </a:bodyPr>
          <a:lstStyle/>
          <a:p>
            <a:pPr algn="ctr"/>
            <a:r>
              <a:rPr lang="ru-RU" altLang="ru-RU" sz="3600" b="1" dirty="0" smtClean="0">
                <a:latin typeface="Times New Roman" panose="02020603050405020304" pitchFamily="18" charset="0"/>
                <a:cs typeface="Times New Roman" panose="02020603050405020304" pitchFamily="18" charset="0"/>
              </a:rPr>
              <a:t>Городская станция скорой медицинской помощи основана в 1995 году</a:t>
            </a:r>
          </a:p>
        </p:txBody>
      </p:sp>
      <p:pic>
        <p:nvPicPr>
          <p:cNvPr id="64515" name="Содержимое 3" descr="20120719_141802.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84784"/>
            <a:ext cx="9144000" cy="5373216"/>
          </a:xfrm>
        </p:spPr>
      </p:pic>
    </p:spTree>
    <p:extLst>
      <p:ext uri="{BB962C8B-B14F-4D97-AF65-F5344CB8AC3E}">
        <p14:creationId xmlns:p14="http://schemas.microsoft.com/office/powerpoint/2010/main" val="4021666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63" y="0"/>
            <a:ext cx="8912325" cy="1052736"/>
          </a:xfrm>
        </p:spPr>
        <p:txBody>
          <a:bodyPr>
            <a:noAutofit/>
          </a:bodyPr>
          <a:lstStyle/>
          <a:p>
            <a:r>
              <a:rPr lang="ru-RU" sz="3200" b="1" dirty="0" smtClean="0">
                <a:latin typeface="Times New Roman" panose="02020603050405020304" pitchFamily="18" charset="0"/>
                <a:cs typeface="Times New Roman" panose="02020603050405020304" pitchFamily="18" charset="0"/>
              </a:rPr>
              <a:t>На данный момент </a:t>
            </a:r>
            <a:r>
              <a:rPr lang="ru-RU" sz="3200" b="1" dirty="0">
                <a:latin typeface="Times New Roman" panose="02020603050405020304" pitchFamily="18" charset="0"/>
                <a:cs typeface="Times New Roman" panose="02020603050405020304" pitchFamily="18" charset="0"/>
              </a:rPr>
              <a:t>Ц</a:t>
            </a:r>
            <a:r>
              <a:rPr lang="ru-RU" sz="3200" b="1" dirty="0" smtClean="0">
                <a:latin typeface="Times New Roman" panose="02020603050405020304" pitchFamily="18" charset="0"/>
                <a:cs typeface="Times New Roman" panose="02020603050405020304" pitchFamily="18" charset="0"/>
              </a:rPr>
              <a:t>ентральная подстанция располагается на ул. Омулевского 44</a:t>
            </a:r>
            <a:endParaRPr lang="ru-RU" sz="3200" b="1" dirty="0">
              <a:latin typeface="Times New Roman" panose="02020603050405020304" pitchFamily="18" charset="0"/>
              <a:cs typeface="Times New Roman" panose="02020603050405020304" pitchFamily="18" charset="0"/>
            </a:endParaRPr>
          </a:p>
        </p:txBody>
      </p:sp>
      <p:pic>
        <p:nvPicPr>
          <p:cNvPr id="4" name="Содержимое 3" descr="9.png"/>
          <p:cNvPicPr>
            <a:picLocks noGrp="1" noChangeAspect="1"/>
          </p:cNvPicPr>
          <p:nvPr>
            <p:ph idx="1"/>
          </p:nvPr>
        </p:nvPicPr>
        <p:blipFill>
          <a:blip r:embed="rId2"/>
          <a:stretch>
            <a:fillRect/>
          </a:stretch>
        </p:blipFill>
        <p:spPr>
          <a:xfrm>
            <a:off x="52163" y="980728"/>
            <a:ext cx="9067854" cy="5877272"/>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2517" y="44624"/>
            <a:ext cx="8229600" cy="850106"/>
          </a:xfrm>
        </p:spPr>
        <p:txBody>
          <a:bodyPr>
            <a:noAutofit/>
          </a:bodyPr>
          <a:lstStyle/>
          <a:p>
            <a:r>
              <a:rPr lang="ru-RU" sz="2000" b="1" dirty="0">
                <a:latin typeface="Times New Roman" panose="02020603050405020304" pitchFamily="18" charset="0"/>
                <a:cs typeface="Times New Roman" panose="02020603050405020304" pitchFamily="18" charset="0"/>
              </a:rPr>
              <a:t>Врачи и фельдшера  СМП  подстанции №1</a:t>
            </a:r>
          </a:p>
        </p:txBody>
      </p:sp>
      <p:pic>
        <p:nvPicPr>
          <p:cNvPr id="4" name="Содержимое 3" descr="16.png"/>
          <p:cNvPicPr>
            <a:picLocks noGrp="1" noChangeAspect="1"/>
          </p:cNvPicPr>
          <p:nvPr>
            <p:ph idx="1"/>
          </p:nvPr>
        </p:nvPicPr>
        <p:blipFill>
          <a:blip r:embed="rId2"/>
          <a:stretch>
            <a:fillRect/>
          </a:stretch>
        </p:blipFill>
        <p:spPr>
          <a:xfrm>
            <a:off x="107504" y="929804"/>
            <a:ext cx="8928992" cy="5908764"/>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fontScale="90000"/>
          </a:bodyPr>
          <a:lstStyle/>
          <a:p>
            <a:r>
              <a:rPr lang="ru-RU" sz="2800" b="1" dirty="0">
                <a:latin typeface="Times New Roman" panose="02020603050405020304" pitchFamily="18" charset="0"/>
                <a:cs typeface="Times New Roman" panose="02020603050405020304" pitchFamily="18" charset="0"/>
              </a:rPr>
              <a:t>Главный врач </a:t>
            </a:r>
            <a:r>
              <a:rPr lang="ru-RU" sz="2800" b="1" dirty="0" smtClean="0">
                <a:latin typeface="Times New Roman" panose="02020603050405020304" pitchFamily="18" charset="0"/>
                <a:cs typeface="Times New Roman" panose="02020603050405020304" pitchFamily="18" charset="0"/>
              </a:rPr>
              <a:t>Ульянов О.Е</a:t>
            </a:r>
            <a:r>
              <a:rPr lang="ru-RU" sz="2800" b="1" dirty="0">
                <a:latin typeface="Times New Roman" panose="02020603050405020304" pitchFamily="18" charset="0"/>
                <a:cs typeface="Times New Roman" panose="02020603050405020304" pitchFamily="18" charset="0"/>
              </a:rPr>
              <a:t>. с коллегами</a:t>
            </a:r>
            <a:br>
              <a:rPr lang="ru-RU" sz="28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a:t>
            </a:r>
            <a:r>
              <a:rPr lang="ru-RU" sz="2000" b="1" dirty="0" smtClean="0">
                <a:latin typeface="Times New Roman" panose="02020603050405020304" pitchFamily="18" charset="0"/>
                <a:cs typeface="Times New Roman" panose="02020603050405020304" pitchFamily="18" charset="0"/>
              </a:rPr>
              <a:t>руководил станцией с 1989 по 2004 г.)</a:t>
            </a:r>
            <a:endParaRPr lang="ru-RU" sz="2000" b="1" dirty="0">
              <a:latin typeface="Times New Roman" panose="02020603050405020304" pitchFamily="18" charset="0"/>
              <a:cs typeface="Times New Roman" panose="02020603050405020304" pitchFamily="18" charset="0"/>
            </a:endParaRPr>
          </a:p>
        </p:txBody>
      </p:sp>
      <p:pic>
        <p:nvPicPr>
          <p:cNvPr id="6" name="Содержимое 5" descr="17.png"/>
          <p:cNvPicPr>
            <a:picLocks noGrp="1" noChangeAspect="1"/>
          </p:cNvPicPr>
          <p:nvPr>
            <p:ph idx="1"/>
          </p:nvPr>
        </p:nvPicPr>
        <p:blipFill>
          <a:blip r:embed="rId2"/>
          <a:stretch>
            <a:fillRect/>
          </a:stretch>
        </p:blipFill>
        <p:spPr>
          <a:xfrm>
            <a:off x="0" y="764704"/>
            <a:ext cx="9144000" cy="6093296"/>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013"/>
            <a:ext cx="9144000" cy="736691"/>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Врачи СМП Подстанции №1</a:t>
            </a:r>
            <a:endParaRPr lang="ru-RU" b="1" dirty="0">
              <a:latin typeface="Times New Roman" panose="02020603050405020304" pitchFamily="18" charset="0"/>
              <a:cs typeface="Times New Roman" panose="02020603050405020304" pitchFamily="18" charset="0"/>
            </a:endParaRPr>
          </a:p>
        </p:txBody>
      </p:sp>
      <p:pic>
        <p:nvPicPr>
          <p:cNvPr id="4" name="Содержимое 3" descr="18.png"/>
          <p:cNvPicPr>
            <a:picLocks noGrp="1" noChangeAspect="1"/>
          </p:cNvPicPr>
          <p:nvPr>
            <p:ph idx="1"/>
          </p:nvPr>
        </p:nvPicPr>
        <p:blipFill>
          <a:blip r:embed="rId2"/>
          <a:stretch>
            <a:fillRect/>
          </a:stretch>
        </p:blipFill>
        <p:spPr>
          <a:xfrm>
            <a:off x="-1310" y="692696"/>
            <a:ext cx="9140414" cy="6165304"/>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43000" y="-1143000"/>
            <a:ext cx="6858000" cy="9144000"/>
          </a:xfrm>
          <a:prstGeom prst="rect">
            <a:avLst/>
          </a:prstGeom>
        </p:spPr>
      </p:pic>
      <p:sp>
        <p:nvSpPr>
          <p:cNvPr id="2" name="TextBox 1"/>
          <p:cNvSpPr txBox="1"/>
          <p:nvPr/>
        </p:nvSpPr>
        <p:spPr>
          <a:xfrm>
            <a:off x="755576" y="116632"/>
            <a:ext cx="7848872" cy="523220"/>
          </a:xfrm>
          <a:prstGeom prst="rect">
            <a:avLst/>
          </a:prstGeom>
          <a:noFill/>
        </p:spPr>
        <p:txBody>
          <a:bodyPr wrap="square" rtlCol="0">
            <a:spAutoFit/>
          </a:bodyPr>
          <a:lstStyle/>
          <a:p>
            <a:pPr algn="ctr"/>
            <a:r>
              <a:rPr lang="ru-RU" sz="2800" b="1" dirty="0" smtClean="0">
                <a:latin typeface="Times New Roman" panose="02020603050405020304" pitchFamily="18" charset="0"/>
                <a:cs typeface="Times New Roman" panose="02020603050405020304" pitchFamily="18" charset="0"/>
              </a:rPr>
              <a:t>Фельдшеры СМП</a:t>
            </a:r>
          </a:p>
        </p:txBody>
      </p:sp>
    </p:spTree>
    <p:extLst>
      <p:ext uri="{BB962C8B-B14F-4D97-AF65-F5344CB8AC3E}">
        <p14:creationId xmlns:p14="http://schemas.microsoft.com/office/powerpoint/2010/main" val="89461308"/>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6288"/>
            <a:ext cx="8229600" cy="1143000"/>
          </a:xfrm>
        </p:spPr>
        <p:txBody>
          <a:bodyPr>
            <a:normAutofit/>
          </a:bodyPr>
          <a:lstStyle/>
          <a:p>
            <a:r>
              <a:rPr lang="ru-RU" sz="4000" dirty="0">
                <a:latin typeface="Times New Roman" panose="02020603050405020304" pitchFamily="18" charset="0"/>
                <a:cs typeface="Times New Roman" panose="02020603050405020304" pitchFamily="18" charset="0"/>
              </a:rPr>
              <a:t>Аналитическая справка</a:t>
            </a:r>
          </a:p>
        </p:txBody>
      </p:sp>
      <p:sp>
        <p:nvSpPr>
          <p:cNvPr id="3" name="Объект 2"/>
          <p:cNvSpPr>
            <a:spLocks noGrp="1"/>
          </p:cNvSpPr>
          <p:nvPr>
            <p:ph idx="1"/>
          </p:nvPr>
        </p:nvSpPr>
        <p:spPr>
          <a:xfrm>
            <a:off x="107504" y="836712"/>
            <a:ext cx="8928992" cy="5976664"/>
          </a:xfrm>
        </p:spPr>
        <p:txBody>
          <a:bodyPr>
            <a:normAutofit lnSpcReduction="10000"/>
          </a:bodyPr>
          <a:lstStyle/>
          <a:p>
            <a:pPr algn="just"/>
            <a:r>
              <a:rPr lang="ru-RU" sz="1600" b="1" i="1" dirty="0">
                <a:latin typeface="Times New Roman" panose="02020603050405020304" pitchFamily="18" charset="0"/>
                <a:cs typeface="Times New Roman" panose="02020603050405020304" pitchFamily="18" charset="0"/>
              </a:rPr>
              <a:t>ОГБУЗ «ИССМП» оказывает круглосуточно скорую, в том числе скорую специализированную, медицинскую помощь (далее СМП) больным и пострадавшим, находящимся на территориях города Иркутска и Иркутского района, как постоянно проживающим, так и временно пребывающим, в том числе и гражданам иностранных государств.</a:t>
            </a:r>
          </a:p>
          <a:p>
            <a:pPr algn="just"/>
            <a:r>
              <a:rPr lang="ru-RU" sz="1600" b="1" i="1" dirty="0">
                <a:latin typeface="Times New Roman" panose="02020603050405020304" pitchFamily="18" charset="0"/>
                <a:cs typeface="Times New Roman" panose="02020603050405020304" pitchFamily="18" charset="0"/>
              </a:rPr>
              <a:t>Численность постоянного населения Иркутской области по муниципальным образованиям на начало </a:t>
            </a:r>
            <a:r>
              <a:rPr lang="ru-RU" sz="1600" b="1" i="1" dirty="0" smtClean="0">
                <a:latin typeface="Times New Roman" panose="02020603050405020304" pitchFamily="18" charset="0"/>
                <a:cs typeface="Times New Roman" panose="02020603050405020304" pitchFamily="18" charset="0"/>
              </a:rPr>
              <a:t>2021 </a:t>
            </a:r>
            <a:r>
              <a:rPr lang="ru-RU" sz="1600" b="1" i="1" dirty="0">
                <a:latin typeface="Times New Roman" panose="02020603050405020304" pitchFamily="18" charset="0"/>
                <a:cs typeface="Times New Roman" panose="02020603050405020304" pitchFamily="18" charset="0"/>
              </a:rPr>
              <a:t>года по данным </a:t>
            </a:r>
            <a:r>
              <a:rPr lang="ru-RU" sz="1600" b="1" i="1" dirty="0" err="1">
                <a:latin typeface="Times New Roman" panose="02020603050405020304" pitchFamily="18" charset="0"/>
                <a:cs typeface="Times New Roman" panose="02020603050405020304" pitchFamily="18" charset="0"/>
              </a:rPr>
              <a:t>РОССТАТа</a:t>
            </a:r>
            <a:r>
              <a:rPr lang="ru-RU" sz="1600" b="1" i="1" dirty="0">
                <a:latin typeface="Times New Roman" panose="02020603050405020304" pitchFamily="18" charset="0"/>
                <a:cs typeface="Times New Roman" panose="02020603050405020304" pitchFamily="18" charset="0"/>
              </a:rPr>
              <a:t> составляет: в г. Иркутске – </a:t>
            </a:r>
            <a:r>
              <a:rPr lang="ru-RU" sz="1600" b="1" i="1" dirty="0" smtClean="0">
                <a:latin typeface="Times New Roman" panose="02020603050405020304" pitchFamily="18" charset="0"/>
                <a:cs typeface="Times New Roman" panose="02020603050405020304" pitchFamily="18" charset="0"/>
              </a:rPr>
              <a:t>617515 </a:t>
            </a:r>
            <a:r>
              <a:rPr lang="ru-RU" sz="1600" b="1" i="1" dirty="0">
                <a:latin typeface="Times New Roman" panose="02020603050405020304" pitchFamily="18" charset="0"/>
                <a:cs typeface="Times New Roman" panose="02020603050405020304" pitchFamily="18" charset="0"/>
              </a:rPr>
              <a:t>человек, в Иркутском районе – </a:t>
            </a:r>
            <a:r>
              <a:rPr lang="ru-RU" sz="1600" b="1" i="1" dirty="0" smtClean="0">
                <a:latin typeface="Times New Roman" panose="02020603050405020304" pitchFamily="18" charset="0"/>
                <a:cs typeface="Times New Roman" panose="02020603050405020304" pitchFamily="18" charset="0"/>
              </a:rPr>
              <a:t>139320 </a:t>
            </a:r>
            <a:r>
              <a:rPr lang="ru-RU" sz="1600" b="1" i="1" dirty="0">
                <a:latin typeface="Times New Roman" panose="02020603050405020304" pitchFamily="18" charset="0"/>
                <a:cs typeface="Times New Roman" panose="02020603050405020304" pitchFamily="18" charset="0"/>
              </a:rPr>
              <a:t>человек, всего на обслуживаемой ОГБУЗ «ИССМП» территории – </a:t>
            </a:r>
            <a:r>
              <a:rPr lang="ru-RU" sz="1600" b="1" i="1" dirty="0" smtClean="0">
                <a:latin typeface="Times New Roman" panose="02020603050405020304" pitchFamily="18" charset="0"/>
                <a:cs typeface="Times New Roman" panose="02020603050405020304" pitchFamily="18" charset="0"/>
              </a:rPr>
              <a:t>756835 </a:t>
            </a:r>
            <a:r>
              <a:rPr lang="ru-RU" sz="1600" b="1" i="1" dirty="0">
                <a:latin typeface="Times New Roman" panose="02020603050405020304" pitchFamily="18" charset="0"/>
                <a:cs typeface="Times New Roman" panose="02020603050405020304" pitchFamily="18" charset="0"/>
              </a:rPr>
              <a:t>человека.</a:t>
            </a:r>
          </a:p>
          <a:p>
            <a:pPr algn="just"/>
            <a:r>
              <a:rPr lang="ru-RU" sz="1600" b="1" i="1" dirty="0">
                <a:latin typeface="Times New Roman" panose="02020603050405020304" pitchFamily="18" charset="0"/>
                <a:cs typeface="Times New Roman" panose="02020603050405020304" pitchFamily="18" charset="0"/>
              </a:rPr>
              <a:t>В структуре учреждения организованы 5 подстанций, расположенных в каждом районе города Иркутска, и 9 пунктов временного пребывания выездных бригад (далее ПВП), два из которых расположены в г. Иркутске (на базе Иркутской городской детской поликлиники № 6 и на ул. 3-го Июля) и семь в Иркутском районе (п. Дзержинск, п. Маркова, с. Хомутово, с. </a:t>
            </a:r>
            <a:r>
              <a:rPr lang="ru-RU" sz="1600" b="1" i="1" dirty="0" err="1">
                <a:latin typeface="Times New Roman" panose="02020603050405020304" pitchFamily="18" charset="0"/>
                <a:cs typeface="Times New Roman" panose="02020603050405020304" pitchFamily="18" charset="0"/>
              </a:rPr>
              <a:t>Урик</a:t>
            </a:r>
            <a:r>
              <a:rPr lang="ru-RU" sz="1600" b="1" i="1" dirty="0">
                <a:latin typeface="Times New Roman" panose="02020603050405020304" pitchFamily="18" charset="0"/>
                <a:cs typeface="Times New Roman" panose="02020603050405020304" pitchFamily="18" charset="0"/>
              </a:rPr>
              <a:t>, с. </a:t>
            </a:r>
            <a:r>
              <a:rPr lang="ru-RU" sz="1600" b="1" i="1" dirty="0" err="1">
                <a:latin typeface="Times New Roman" panose="02020603050405020304" pitchFamily="18" charset="0"/>
                <a:cs typeface="Times New Roman" panose="02020603050405020304" pitchFamily="18" charset="0"/>
              </a:rPr>
              <a:t>Оек</a:t>
            </a:r>
            <a:r>
              <a:rPr lang="ru-RU" sz="1600" b="1" i="1" dirty="0">
                <a:latin typeface="Times New Roman" panose="02020603050405020304" pitchFamily="18" charset="0"/>
                <a:cs typeface="Times New Roman" panose="02020603050405020304" pitchFamily="18" charset="0"/>
              </a:rPr>
              <a:t>, п. Большая Речка, с. Малое </a:t>
            </a:r>
            <a:r>
              <a:rPr lang="ru-RU" sz="1600" b="1" i="1" dirty="0" err="1">
                <a:latin typeface="Times New Roman" panose="02020603050405020304" pitchFamily="18" charset="0"/>
                <a:cs typeface="Times New Roman" panose="02020603050405020304" pitchFamily="18" charset="0"/>
              </a:rPr>
              <a:t>Голоустное</a:t>
            </a:r>
            <a:r>
              <a:rPr lang="ru-RU" sz="1600" b="1" i="1" dirty="0">
                <a:latin typeface="Times New Roman" panose="02020603050405020304" pitchFamily="18" charset="0"/>
                <a:cs typeface="Times New Roman" panose="02020603050405020304" pitchFamily="18" charset="0"/>
              </a:rPr>
              <a:t>).</a:t>
            </a:r>
          </a:p>
          <a:p>
            <a:pPr algn="just"/>
            <a:r>
              <a:rPr lang="ru-RU" sz="1600" b="1" i="1" dirty="0">
                <a:latin typeface="Times New Roman" panose="02020603050405020304" pitchFamily="18" charset="0"/>
                <a:cs typeface="Times New Roman" panose="02020603050405020304" pitchFamily="18" charset="0"/>
              </a:rPr>
              <a:t>Границы обслуживания подстанциями и ПВП определены с учетом расстояний до населенных пунктов территорий и являются условными, так как при поступлении потока вызовов, превышающего возможности подстанции в своевременном обслуживании, в данную зону территории могут направляться выездные бригады сопредельных подстанций и пунктов временного пребывания выездных бригад. </a:t>
            </a:r>
          </a:p>
          <a:p>
            <a:pPr algn="just"/>
            <a:r>
              <a:rPr lang="ru-RU" sz="1600" b="1" i="1" dirty="0">
                <a:latin typeface="Times New Roman" panose="02020603050405020304" pitchFamily="18" charset="0"/>
                <a:cs typeface="Times New Roman" panose="02020603050405020304" pitchFamily="18" charset="0"/>
              </a:rPr>
              <a:t>Для приема вызовов в оперативном отделе ОГБУЗ «ИССМП» установлено 2 канала связи (103 и 112). С 2006 года на станции используется автоматизированная система управления приема и обработки вызовов ПК «АДИС». Организован прием вызовов из системы 112 в рамках интеграции ПК «АДИС» и ПК «ПРОТЕЙ» службы «112». Звонки поступают централизованно в оперативный отдел ОГБУЗ «ИССМП». Ежедневно обрабатывается более </a:t>
            </a:r>
            <a:r>
              <a:rPr lang="ru-RU" sz="1600" b="1" i="1" dirty="0" smtClean="0">
                <a:latin typeface="Times New Roman" panose="02020603050405020304" pitchFamily="18" charset="0"/>
                <a:cs typeface="Times New Roman" panose="02020603050405020304" pitchFamily="18" charset="0"/>
              </a:rPr>
              <a:t>1000 </a:t>
            </a:r>
            <a:r>
              <a:rPr lang="ru-RU" sz="1600" b="1" i="1" dirty="0">
                <a:latin typeface="Times New Roman" panose="02020603050405020304" pitchFamily="18" charset="0"/>
                <a:cs typeface="Times New Roman" panose="02020603050405020304" pitchFamily="18" charset="0"/>
              </a:rPr>
              <a:t>телефонных обращений.</a:t>
            </a:r>
          </a:p>
          <a:p>
            <a:endParaRPr lang="ru-RU" dirty="0"/>
          </a:p>
        </p:txBody>
      </p:sp>
      <p:cxnSp>
        <p:nvCxnSpPr>
          <p:cNvPr id="7" name="Прямая соединительная линия 6"/>
          <p:cNvCxnSpPr/>
          <p:nvPr/>
        </p:nvCxnSpPr>
        <p:spPr>
          <a:xfrm>
            <a:off x="179512" y="1988840"/>
            <a:ext cx="8856984" cy="0"/>
          </a:xfrm>
          <a:prstGeom prst="line">
            <a:avLst/>
          </a:prstGeom>
          <a:ln/>
        </p:spPr>
        <p:style>
          <a:lnRef idx="2">
            <a:schemeClr val="dk1"/>
          </a:lnRef>
          <a:fillRef idx="0">
            <a:schemeClr val="dk1"/>
          </a:fillRef>
          <a:effectRef idx="1">
            <a:schemeClr val="dk1"/>
          </a:effectRef>
          <a:fontRef idx="minor">
            <a:schemeClr val="tx1"/>
          </a:fontRef>
        </p:style>
      </p:cxnSp>
      <p:cxnSp>
        <p:nvCxnSpPr>
          <p:cNvPr id="10" name="Прямая соединительная линия 9"/>
          <p:cNvCxnSpPr/>
          <p:nvPr/>
        </p:nvCxnSpPr>
        <p:spPr>
          <a:xfrm>
            <a:off x="179512" y="2924944"/>
            <a:ext cx="8856984" cy="0"/>
          </a:xfrm>
          <a:prstGeom prst="line">
            <a:avLst/>
          </a:prstGeom>
          <a:ln/>
        </p:spPr>
        <p:style>
          <a:lnRef idx="2">
            <a:schemeClr val="dk1"/>
          </a:lnRef>
          <a:fillRef idx="0">
            <a:schemeClr val="dk1"/>
          </a:fillRef>
          <a:effectRef idx="1">
            <a:schemeClr val="dk1"/>
          </a:effectRef>
          <a:fontRef idx="minor">
            <a:schemeClr val="tx1"/>
          </a:fontRef>
        </p:style>
      </p:cxnSp>
      <p:cxnSp>
        <p:nvCxnSpPr>
          <p:cNvPr id="11" name="Прямая соединительная линия 10"/>
          <p:cNvCxnSpPr/>
          <p:nvPr/>
        </p:nvCxnSpPr>
        <p:spPr>
          <a:xfrm>
            <a:off x="179512" y="4077072"/>
            <a:ext cx="8856984" cy="0"/>
          </a:xfrm>
          <a:prstGeom prst="line">
            <a:avLst/>
          </a:prstGeom>
          <a:ln/>
        </p:spPr>
        <p:style>
          <a:lnRef idx="2">
            <a:schemeClr val="dk1"/>
          </a:lnRef>
          <a:fillRef idx="0">
            <a:schemeClr val="dk1"/>
          </a:fillRef>
          <a:effectRef idx="1">
            <a:schemeClr val="dk1"/>
          </a:effectRef>
          <a:fontRef idx="minor">
            <a:schemeClr val="tx1"/>
          </a:fontRef>
        </p:style>
      </p:cxnSp>
      <p:cxnSp>
        <p:nvCxnSpPr>
          <p:cNvPr id="12" name="Прямая соединительная линия 11"/>
          <p:cNvCxnSpPr/>
          <p:nvPr/>
        </p:nvCxnSpPr>
        <p:spPr>
          <a:xfrm>
            <a:off x="179512" y="5229200"/>
            <a:ext cx="8856984"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5572111"/>
      </p:ext>
    </p:extLst>
  </p:cSld>
  <p:clrMapOvr>
    <a:masterClrMapping/>
  </p:clrMapOvr>
  <mc:AlternateContent xmlns:mc="http://schemas.openxmlformats.org/markup-compatibility/2006" xmlns:p14="http://schemas.microsoft.com/office/powerpoint/2010/main">
    <mc:Choice Requires="p14">
      <p:transition spd="slow" p14:dur="10000" advClick="0" advTm="25000"/>
    </mc:Choice>
    <mc:Fallback xmlns="">
      <p:transition spd="slow" advClick="0" advTm="2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0613"/>
            <a:ext cx="9144000" cy="459588"/>
          </a:xfrm>
        </p:spPr>
        <p:txBody>
          <a:bodyPr>
            <a:noAutofit/>
          </a:bodyPr>
          <a:lstStyle/>
          <a:p>
            <a:r>
              <a:rPr lang="ru-RU" sz="2400" b="1" dirty="0" smtClean="0">
                <a:latin typeface="Times New Roman" panose="02020603050405020304" pitchFamily="18" charset="0"/>
                <a:cs typeface="Times New Roman" panose="02020603050405020304" pitchFamily="18" charset="0"/>
              </a:rPr>
              <a:t>Фельдшеры скорой медицинской помощи</a:t>
            </a:r>
            <a:endParaRPr lang="ru-RU" sz="2400" b="1" dirty="0">
              <a:latin typeface="Times New Roman" panose="02020603050405020304" pitchFamily="18" charset="0"/>
              <a:cs typeface="Times New Roman" panose="02020603050405020304" pitchFamily="18" charset="0"/>
            </a:endParaRPr>
          </a:p>
        </p:txBody>
      </p:sp>
      <p:pic>
        <p:nvPicPr>
          <p:cNvPr id="4" name="Содержимое 3" descr="Алешев Тимофей Николаевич ф-р, Васиченко Ольга Николаевна ф-р СМП.jpg"/>
          <p:cNvPicPr>
            <a:picLocks noGrp="1" noChangeAspect="1"/>
          </p:cNvPicPr>
          <p:nvPr>
            <p:ph idx="1"/>
          </p:nvPr>
        </p:nvPicPr>
        <p:blipFill>
          <a:blip r:embed="rId2" cstate="print"/>
          <a:stretch>
            <a:fillRect/>
          </a:stretch>
        </p:blipFill>
        <p:spPr>
          <a:xfrm>
            <a:off x="256926" y="480201"/>
            <a:ext cx="8630145" cy="6356839"/>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C:\Users\приемная\Desktop\1\DSCN0890.jpg"/>
          <p:cNvPicPr>
            <a:picLocks noChangeAspect="1" noChangeArrowheads="1"/>
          </p:cNvPicPr>
          <p:nvPr/>
        </p:nvPicPr>
        <p:blipFill>
          <a:blip r:embed="rId2" cstate="print"/>
          <a:srcRect/>
          <a:stretch>
            <a:fillRect/>
          </a:stretch>
        </p:blipFill>
        <p:spPr bwMode="auto">
          <a:xfrm>
            <a:off x="0" y="-24"/>
            <a:ext cx="9144000" cy="6858775"/>
          </a:xfrm>
          <a:prstGeom prst="rect">
            <a:avLst/>
          </a:prstGeom>
          <a:noFill/>
        </p:spPr>
      </p:pic>
      <p:sp>
        <p:nvSpPr>
          <p:cNvPr id="4" name="TextBox 3"/>
          <p:cNvSpPr txBox="1"/>
          <p:nvPr/>
        </p:nvSpPr>
        <p:spPr>
          <a:xfrm>
            <a:off x="35496" y="0"/>
            <a:ext cx="9001000" cy="584775"/>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Осмотр пациента врачом, подстанция №4</a:t>
            </a:r>
            <a:endParaRPr lang="ru-RU"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146" name="Picture 2" descr="C:\Users\приемная\Desktop\1\IMG_4296.JPG"/>
          <p:cNvPicPr>
            <a:picLocks noChangeAspect="1" noChangeArrowheads="1"/>
          </p:cNvPicPr>
          <p:nvPr/>
        </p:nvPicPr>
        <p:blipFill>
          <a:blip r:embed="rId2" cstate="print"/>
          <a:srcRect/>
          <a:stretch>
            <a:fillRect/>
          </a:stretch>
        </p:blipFill>
        <p:spPr bwMode="auto">
          <a:xfrm>
            <a:off x="0" y="188640"/>
            <a:ext cx="9144000" cy="6264696"/>
          </a:xfrm>
          <a:prstGeom prst="rect">
            <a:avLst/>
          </a:prstGeom>
          <a:noFill/>
        </p:spPr>
      </p:pic>
      <p:sp>
        <p:nvSpPr>
          <p:cNvPr id="4" name="TextBox 3"/>
          <p:cNvSpPr txBox="1"/>
          <p:nvPr/>
        </p:nvSpPr>
        <p:spPr>
          <a:xfrm>
            <a:off x="0" y="0"/>
            <a:ext cx="9144000" cy="400110"/>
          </a:xfrm>
          <a:prstGeom prst="rect">
            <a:avLst/>
          </a:prstGeom>
          <a:solidFill>
            <a:srgbClr val="0070C0"/>
          </a:solidFill>
        </p:spPr>
        <p:txBody>
          <a:bodyPr wrap="square" rtlCol="0">
            <a:spAutoFit/>
          </a:bodyPr>
          <a:lstStyle/>
          <a:p>
            <a:pPr algn="ctr"/>
            <a:r>
              <a:rPr lang="ru-RU" sz="2000" b="1" dirty="0" smtClean="0">
                <a:solidFill>
                  <a:schemeClr val="bg1"/>
                </a:solidFill>
                <a:latin typeface="Times New Roman" panose="02020603050405020304" pitchFamily="18" charset="0"/>
                <a:cs typeface="Times New Roman" panose="02020603050405020304" pitchFamily="18" charset="0"/>
              </a:rPr>
              <a:t>Врачи и фельдшера подстанции №3 вместе с заведующей </a:t>
            </a:r>
            <a:r>
              <a:rPr lang="ru-RU" sz="2000" b="1" dirty="0" err="1" smtClean="0">
                <a:solidFill>
                  <a:schemeClr val="bg1"/>
                </a:solidFill>
                <a:latin typeface="Times New Roman" panose="02020603050405020304" pitchFamily="18" charset="0"/>
                <a:cs typeface="Times New Roman" panose="02020603050405020304" pitchFamily="18" charset="0"/>
              </a:rPr>
              <a:t>Жилкиной</a:t>
            </a:r>
            <a:r>
              <a:rPr lang="ru-RU" sz="2000" b="1" dirty="0" smtClean="0">
                <a:solidFill>
                  <a:schemeClr val="bg1"/>
                </a:solidFill>
                <a:latin typeface="Times New Roman" panose="02020603050405020304" pitchFamily="18" charset="0"/>
                <a:cs typeface="Times New Roman" panose="02020603050405020304" pitchFamily="18" charset="0"/>
              </a:rPr>
              <a:t> Н.К.</a:t>
            </a:r>
            <a:endParaRPr lang="ru-RU" sz="2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098" name="Picture 2" descr="C:\Users\приемная\Desktop\1\DSCN1828.JPG"/>
          <p:cNvPicPr>
            <a:picLocks noChangeAspect="1" noChangeArrowheads="1"/>
          </p:cNvPicPr>
          <p:nvPr/>
        </p:nvPicPr>
        <p:blipFill>
          <a:blip r:embed="rId3" cstate="print"/>
          <a:srcRect/>
          <a:stretch>
            <a:fillRect/>
          </a:stretch>
        </p:blipFill>
        <p:spPr bwMode="auto">
          <a:xfrm>
            <a:off x="-19050" y="-14289"/>
            <a:ext cx="9163050" cy="6872288"/>
          </a:xfrm>
          <a:prstGeom prst="rect">
            <a:avLst/>
          </a:prstGeom>
          <a:noFill/>
        </p:spPr>
      </p:pic>
      <p:sp>
        <p:nvSpPr>
          <p:cNvPr id="4" name="TextBox 3"/>
          <p:cNvSpPr txBox="1"/>
          <p:nvPr/>
        </p:nvSpPr>
        <p:spPr>
          <a:xfrm>
            <a:off x="-19050" y="-14289"/>
            <a:ext cx="9163050" cy="430887"/>
          </a:xfrm>
          <a:prstGeom prst="rect">
            <a:avLst/>
          </a:prstGeom>
          <a:solidFill>
            <a:srgbClr val="0070C0"/>
          </a:solidFill>
        </p:spPr>
        <p:txBody>
          <a:bodyPr wrap="square" rtlCol="0">
            <a:spAutoFit/>
          </a:bodyPr>
          <a:lstStyle/>
          <a:p>
            <a:pPr algn="ctr"/>
            <a:r>
              <a:rPr lang="ru-RU" sz="2200" b="1" dirty="0" smtClean="0">
                <a:solidFill>
                  <a:schemeClr val="bg1"/>
                </a:solidFill>
                <a:latin typeface="Times New Roman" panose="02020603050405020304" pitchFamily="18" charset="0"/>
                <a:cs typeface="Times New Roman" panose="02020603050405020304" pitchFamily="18" charset="0"/>
              </a:rPr>
              <a:t>Бригада анестезиологии-реанимации подстанции №5</a:t>
            </a:r>
            <a:endParaRPr lang="ru-RU" sz="2200" b="1" dirty="0">
              <a:solidFill>
                <a:schemeClr val="bg1"/>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9791"/>
            <a:ext cx="9144000" cy="692696"/>
          </a:xfrm>
        </p:spPr>
        <p:txBody>
          <a:bodyPr>
            <a:noAutofit/>
          </a:bodyPr>
          <a:lstStyle/>
          <a:p>
            <a:r>
              <a:rPr lang="ru-RU" sz="3000" b="1" dirty="0">
                <a:latin typeface="Times New Roman" panose="02020603050405020304" pitchFamily="18" charset="0"/>
                <a:cs typeface="Times New Roman" panose="02020603050405020304" pitchFamily="18" charset="0"/>
              </a:rPr>
              <a:t>Врач </a:t>
            </a:r>
            <a:r>
              <a:rPr lang="ru-RU" sz="3000" b="1" dirty="0" smtClean="0">
                <a:latin typeface="Times New Roman" panose="02020603050405020304" pitchFamily="18" charset="0"/>
                <a:cs typeface="Times New Roman" panose="02020603050405020304" pitchFamily="18" charset="0"/>
              </a:rPr>
              <a:t>и </a:t>
            </a:r>
            <a:r>
              <a:rPr lang="ru-RU" sz="3000" b="1" dirty="0">
                <a:latin typeface="Times New Roman" panose="02020603050405020304" pitchFamily="18" charset="0"/>
                <a:cs typeface="Times New Roman" panose="02020603050405020304" pitchFamily="18" charset="0"/>
              </a:rPr>
              <a:t>ф</a:t>
            </a:r>
            <a:r>
              <a:rPr lang="ru-RU" sz="3000" b="1" dirty="0" smtClean="0">
                <a:latin typeface="Times New Roman" panose="02020603050405020304" pitchFamily="18" charset="0"/>
                <a:cs typeface="Times New Roman" panose="02020603050405020304" pitchFamily="18" charset="0"/>
              </a:rPr>
              <a:t>ельдшер СМП, подстанция №5</a:t>
            </a:r>
            <a:endParaRPr lang="ru-RU" sz="3000" b="1" dirty="0">
              <a:latin typeface="Times New Roman" panose="02020603050405020304" pitchFamily="18" charset="0"/>
              <a:cs typeface="Times New Roman" panose="02020603050405020304" pitchFamily="18" charset="0"/>
            </a:endParaRPr>
          </a:p>
        </p:txBody>
      </p:sp>
      <p:pic>
        <p:nvPicPr>
          <p:cNvPr id="4" name="Содержимое 3" descr="Головина Н.А. Белоглазова Т.В..JPG"/>
          <p:cNvPicPr>
            <a:picLocks noGrp="1" noChangeAspect="1"/>
          </p:cNvPicPr>
          <p:nvPr>
            <p:ph idx="1"/>
          </p:nvPr>
        </p:nvPicPr>
        <p:blipFill>
          <a:blip r:embed="rId2" cstate="print"/>
          <a:stretch>
            <a:fillRect/>
          </a:stretch>
        </p:blipFill>
        <p:spPr>
          <a:xfrm>
            <a:off x="0" y="404664"/>
            <a:ext cx="9108503" cy="6453337"/>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432048"/>
          </a:xfrm>
        </p:spPr>
        <p:txBody>
          <a:bodyPr>
            <a:normAutofit fontScale="90000"/>
          </a:bodyPr>
          <a:lstStyle/>
          <a:p>
            <a:r>
              <a:rPr lang="ru-RU" sz="3600" b="1" dirty="0" smtClean="0">
                <a:solidFill>
                  <a:schemeClr val="bg1"/>
                </a:solidFill>
                <a:latin typeface="Times New Roman" panose="02020603050405020304" pitchFamily="18" charset="0"/>
                <a:cs typeface="Times New Roman" panose="02020603050405020304" pitchFamily="18" charset="0"/>
              </a:rPr>
              <a:t>Главный врач к.м.н. Маньков А.В.</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 name="Содержимое 3" descr="10.png"/>
          <p:cNvPicPr>
            <a:picLocks noGrp="1" noChangeAspect="1"/>
          </p:cNvPicPr>
          <p:nvPr>
            <p:ph idx="1"/>
          </p:nvPr>
        </p:nvPicPr>
        <p:blipFill>
          <a:blip r:embed="rId2"/>
          <a:stretch>
            <a:fillRect/>
          </a:stretch>
        </p:blipFill>
        <p:spPr>
          <a:xfrm>
            <a:off x="0" y="450726"/>
            <a:ext cx="9144000" cy="6407274"/>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DSC03329.JPG"/>
          <p:cNvPicPr>
            <a:picLocks noGrp="1" noChangeAspect="1"/>
          </p:cNvPicPr>
          <p:nvPr>
            <p:ph idx="1"/>
          </p:nvPr>
        </p:nvPicPr>
        <p:blipFill>
          <a:blip r:embed="rId2" cstate="print"/>
          <a:stretch>
            <a:fillRect/>
          </a:stretch>
        </p:blipFill>
        <p:spPr>
          <a:xfrm>
            <a:off x="0" y="369332"/>
            <a:ext cx="9144000" cy="6484476"/>
          </a:xfrm>
        </p:spPr>
      </p:pic>
      <p:sp>
        <p:nvSpPr>
          <p:cNvPr id="2" name="TextBox 1"/>
          <p:cNvSpPr txBox="1"/>
          <p:nvPr/>
        </p:nvSpPr>
        <p:spPr>
          <a:xfrm>
            <a:off x="0" y="0"/>
            <a:ext cx="9144000" cy="369332"/>
          </a:xfrm>
          <a:prstGeom prst="rect">
            <a:avLst/>
          </a:prstGeom>
          <a:solidFill>
            <a:srgbClr val="0070C0"/>
          </a:solidFill>
        </p:spPr>
        <p:txBody>
          <a:bodyPr wrap="square" rtlCol="0">
            <a:spAutoFit/>
          </a:bodyPr>
          <a:lstStyle/>
          <a:p>
            <a:pPr algn="ctr"/>
            <a:r>
              <a:rPr lang="ru-RU" b="1" dirty="0" smtClean="0">
                <a:solidFill>
                  <a:schemeClr val="bg1"/>
                </a:solidFill>
                <a:latin typeface="Times New Roman" panose="02020603050405020304" pitchFamily="18" charset="0"/>
                <a:cs typeface="Times New Roman" panose="02020603050405020304" pitchFamily="18" charset="0"/>
              </a:rPr>
              <a:t> Коллектив подстанции №1</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DSC03405.JPG"/>
          <p:cNvPicPr>
            <a:picLocks noGrp="1" noChangeAspect="1"/>
          </p:cNvPicPr>
          <p:nvPr>
            <p:ph idx="1"/>
          </p:nvPr>
        </p:nvPicPr>
        <p:blipFill>
          <a:blip r:embed="rId2" cstate="print"/>
          <a:stretch>
            <a:fillRect/>
          </a:stretch>
        </p:blipFill>
        <p:spPr>
          <a:xfrm>
            <a:off x="0" y="369332"/>
            <a:ext cx="9145141" cy="6488668"/>
          </a:xfrm>
        </p:spPr>
      </p:pic>
      <p:sp>
        <p:nvSpPr>
          <p:cNvPr id="2" name="TextBox 1"/>
          <p:cNvSpPr txBox="1"/>
          <p:nvPr/>
        </p:nvSpPr>
        <p:spPr>
          <a:xfrm>
            <a:off x="0" y="0"/>
            <a:ext cx="9144000" cy="369332"/>
          </a:xfrm>
          <a:prstGeom prst="rect">
            <a:avLst/>
          </a:prstGeom>
          <a:solidFill>
            <a:srgbClr val="0070C0"/>
          </a:solidFill>
        </p:spPr>
        <p:txBody>
          <a:bodyPr wrap="square" rtlCol="0">
            <a:spAutoFit/>
          </a:bodyPr>
          <a:lstStyle/>
          <a:p>
            <a:pPr algn="ctr"/>
            <a:r>
              <a:rPr lang="ru-RU" b="1" dirty="0" smtClean="0">
                <a:solidFill>
                  <a:schemeClr val="bg1"/>
                </a:solidFill>
                <a:latin typeface="Times New Roman" panose="02020603050405020304" pitchFamily="18" charset="0"/>
                <a:cs typeface="Times New Roman" panose="02020603050405020304" pitchFamily="18" charset="0"/>
              </a:rPr>
              <a:t>Коллектив подстанции №2</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 y="332656"/>
            <a:ext cx="9144508" cy="6525344"/>
          </a:xfrm>
          <a:prstGeom prst="rect">
            <a:avLst/>
          </a:prstGeom>
        </p:spPr>
      </p:pic>
      <p:sp>
        <p:nvSpPr>
          <p:cNvPr id="3" name="TextBox 2"/>
          <p:cNvSpPr txBox="1"/>
          <p:nvPr/>
        </p:nvSpPr>
        <p:spPr>
          <a:xfrm>
            <a:off x="-508" y="0"/>
            <a:ext cx="9144508" cy="369332"/>
          </a:xfrm>
          <a:prstGeom prst="rect">
            <a:avLst/>
          </a:prstGeom>
          <a:solidFill>
            <a:srgbClr val="0070C0"/>
          </a:solidFill>
        </p:spPr>
        <p:txBody>
          <a:bodyPr wrap="square" rtlCol="0">
            <a:spAutoFit/>
          </a:bodyPr>
          <a:lstStyle/>
          <a:p>
            <a:pPr algn="ctr"/>
            <a:r>
              <a:rPr lang="ru-RU" b="1" dirty="0" smtClean="0">
                <a:solidFill>
                  <a:schemeClr val="bg1"/>
                </a:solidFill>
                <a:latin typeface="Times New Roman" panose="02020603050405020304" pitchFamily="18" charset="0"/>
                <a:cs typeface="Times New Roman" panose="02020603050405020304" pitchFamily="18" charset="0"/>
              </a:rPr>
              <a:t> Коллектив подстанции №2</a:t>
            </a:r>
            <a:endParaRPr lang="ru-RU" dirty="0"/>
          </a:p>
        </p:txBody>
      </p:sp>
    </p:spTree>
    <p:extLst>
      <p:ext uri="{BB962C8B-B14F-4D97-AF65-F5344CB8AC3E}">
        <p14:creationId xmlns:p14="http://schemas.microsoft.com/office/powerpoint/2010/main" val="1529282568"/>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110"/>
            <a:ext cx="9151615" cy="6457890"/>
          </a:xfrm>
          <a:prstGeom prst="rect">
            <a:avLst/>
          </a:prstGeom>
        </p:spPr>
      </p:pic>
      <p:sp>
        <p:nvSpPr>
          <p:cNvPr id="2" name="TextBox 1"/>
          <p:cNvSpPr txBox="1"/>
          <p:nvPr/>
        </p:nvSpPr>
        <p:spPr>
          <a:xfrm>
            <a:off x="-14834" y="0"/>
            <a:ext cx="9158833" cy="400110"/>
          </a:xfrm>
          <a:prstGeom prst="rect">
            <a:avLst/>
          </a:prstGeom>
          <a:solidFill>
            <a:srgbClr val="0070C0"/>
          </a:solidFill>
        </p:spPr>
        <p:txBody>
          <a:bodyPr wrap="square" rtlCol="0">
            <a:spAutoFit/>
          </a:bodyPr>
          <a:lstStyle/>
          <a:p>
            <a:pPr algn="ctr"/>
            <a:r>
              <a:rPr lang="ru-RU" sz="2000" b="1" dirty="0" smtClean="0">
                <a:solidFill>
                  <a:schemeClr val="bg1"/>
                </a:solidFill>
                <a:latin typeface="Times New Roman" panose="02020603050405020304" pitchFamily="18" charset="0"/>
                <a:cs typeface="Times New Roman" panose="02020603050405020304" pitchFamily="18" charset="0"/>
              </a:rPr>
              <a:t>Коллектив подстанции №3</a:t>
            </a:r>
            <a:endParaRPr lang="ru-RU"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264853"/>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1.png"/>
          <p:cNvPicPr>
            <a:picLocks noGrp="1" noChangeAspect="1"/>
          </p:cNvPicPr>
          <p:nvPr>
            <p:ph idx="1"/>
          </p:nvPr>
        </p:nvPicPr>
        <p:blipFill>
          <a:blip r:embed="rId2"/>
          <a:stretch>
            <a:fillRect/>
          </a:stretch>
        </p:blipFill>
        <p:spPr>
          <a:xfrm>
            <a:off x="4857752" y="116632"/>
            <a:ext cx="4291284" cy="6696744"/>
          </a:xfrm>
        </p:spPr>
      </p:pic>
      <p:sp>
        <p:nvSpPr>
          <p:cNvPr id="7" name="TextBox 6"/>
          <p:cNvSpPr txBox="1"/>
          <p:nvPr/>
        </p:nvSpPr>
        <p:spPr>
          <a:xfrm>
            <a:off x="-32" y="116632"/>
            <a:ext cx="4857784" cy="6524863"/>
          </a:xfrm>
          <a:prstGeom prst="rect">
            <a:avLst/>
          </a:prstGeom>
          <a:noFill/>
        </p:spPr>
        <p:txBody>
          <a:bodyPr wrap="square" rtlCol="0">
            <a:spAutoFit/>
          </a:bodyPr>
          <a:lstStyle/>
          <a:p>
            <a:pPr algn="just"/>
            <a:r>
              <a:rPr lang="ru-RU" sz="2200" b="1" dirty="0" smtClean="0">
                <a:latin typeface="Times New Roman" panose="02020603050405020304" pitchFamily="18" charset="0"/>
                <a:cs typeface="Times New Roman" panose="02020603050405020304" pitchFamily="18" charset="0"/>
              </a:rPr>
              <a:t>Внебольничная помощь населению города Иркутска до 1861 года носила случайный характер и совершенно отсутствовала.</a:t>
            </a:r>
          </a:p>
          <a:p>
            <a:pPr algn="just"/>
            <a:r>
              <a:rPr lang="ru-RU" sz="2200" b="1" dirty="0" smtClean="0">
                <a:latin typeface="Times New Roman" panose="02020603050405020304" pitchFamily="18" charset="0"/>
                <a:cs typeface="Times New Roman" panose="02020603050405020304" pitchFamily="18" charset="0"/>
              </a:rPr>
              <a:t>История службы Иркутской скорой медицинской помощи (СМП) уходит в далёкий 1888 год, когда в городе были организованы дежурства 29 врачей для оказания медицинской помощи только в ночное время, но вскоре они прекратились, так как требовалась материальная база, и одного энтузиазма было недостаточно.</a:t>
            </a:r>
          </a:p>
          <a:p>
            <a:pPr algn="just"/>
            <a:r>
              <a:rPr lang="ru-RU" sz="2200" b="1" dirty="0" smtClean="0">
                <a:latin typeface="Times New Roman" panose="02020603050405020304" pitchFamily="18" charset="0"/>
                <a:cs typeface="Times New Roman" panose="02020603050405020304" pitchFamily="18" charset="0"/>
              </a:rPr>
              <a:t>С 1930 года скорая помощь уже имеет отдельное помещение в </a:t>
            </a:r>
            <a:r>
              <a:rPr lang="ru-RU" sz="2200" b="1" dirty="0" err="1" smtClean="0">
                <a:latin typeface="Times New Roman" panose="02020603050405020304" pitchFamily="18" charset="0"/>
                <a:cs typeface="Times New Roman" panose="02020603050405020304" pitchFamily="18" charset="0"/>
              </a:rPr>
              <a:t>Кузнецовской</a:t>
            </a:r>
            <a:r>
              <a:rPr lang="ru-RU" sz="2200" b="1" dirty="0" smtClean="0">
                <a:latin typeface="Times New Roman" panose="02020603050405020304" pitchFamily="18" charset="0"/>
                <a:cs typeface="Times New Roman" panose="02020603050405020304" pitchFamily="18" charset="0"/>
              </a:rPr>
              <a:t> больнице под руководством Ивановой Зинаиды Лукьяновны. </a:t>
            </a:r>
          </a:p>
        </p:txBody>
      </p:sp>
    </p:spTree>
  </p:cSld>
  <p:clrMapOvr>
    <a:masterClrMapping/>
  </p:clrMapOvr>
  <mc:AlternateContent xmlns:mc="http://schemas.openxmlformats.org/markup-compatibility/2006" xmlns:p14="http://schemas.microsoft.com/office/powerpoint/2010/main">
    <mc:Choice Requires="p14">
      <p:transition spd="slow" p14:dur="10000" advClick="0" advTm="15000"/>
    </mc:Choice>
    <mc:Fallback xmlns="">
      <p:transition spd="slow"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DSC03285.JPG"/>
          <p:cNvPicPr>
            <a:picLocks noGrp="1" noChangeAspect="1"/>
          </p:cNvPicPr>
          <p:nvPr>
            <p:ph idx="1"/>
          </p:nvPr>
        </p:nvPicPr>
        <p:blipFill>
          <a:blip r:embed="rId2" cstate="print"/>
          <a:stretch>
            <a:fillRect/>
          </a:stretch>
        </p:blipFill>
        <p:spPr>
          <a:xfrm>
            <a:off x="3424" y="400110"/>
            <a:ext cx="9143999" cy="6457890"/>
          </a:xfrm>
        </p:spPr>
      </p:pic>
      <p:sp>
        <p:nvSpPr>
          <p:cNvPr id="5" name="TextBox 4"/>
          <p:cNvSpPr txBox="1"/>
          <p:nvPr/>
        </p:nvSpPr>
        <p:spPr>
          <a:xfrm>
            <a:off x="-14834" y="0"/>
            <a:ext cx="9158833" cy="400110"/>
          </a:xfrm>
          <a:prstGeom prst="rect">
            <a:avLst/>
          </a:prstGeom>
          <a:solidFill>
            <a:srgbClr val="0070C0"/>
          </a:solidFill>
        </p:spPr>
        <p:txBody>
          <a:bodyPr wrap="square" rtlCol="0">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Коллектив подстанции №3 с главным врачом</a:t>
            </a:r>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110"/>
            <a:ext cx="9144000" cy="6457890"/>
          </a:xfrm>
          <a:prstGeom prst="rect">
            <a:avLst/>
          </a:prstGeom>
        </p:spPr>
      </p:pic>
      <p:sp>
        <p:nvSpPr>
          <p:cNvPr id="3" name="TextBox 2"/>
          <p:cNvSpPr txBox="1"/>
          <p:nvPr/>
        </p:nvSpPr>
        <p:spPr>
          <a:xfrm>
            <a:off x="0" y="0"/>
            <a:ext cx="9144000" cy="400110"/>
          </a:xfrm>
          <a:prstGeom prst="rect">
            <a:avLst/>
          </a:prstGeom>
          <a:solidFill>
            <a:srgbClr val="0070C0"/>
          </a:solidFill>
        </p:spPr>
        <p:txBody>
          <a:bodyPr wrap="square" rtlCol="0">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Коллектив подстанции </a:t>
            </a:r>
            <a:r>
              <a:rPr lang="ru-RU" sz="2000" b="1" dirty="0" smtClean="0">
                <a:solidFill>
                  <a:schemeClr val="bg1"/>
                </a:solidFill>
                <a:latin typeface="Times New Roman" panose="02020603050405020304" pitchFamily="18" charset="0"/>
                <a:cs typeface="Times New Roman" panose="02020603050405020304" pitchFamily="18" charset="0"/>
              </a:rPr>
              <a:t>№4</a:t>
            </a:r>
            <a:endParaRPr lang="ru-RU"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433182"/>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DSC03715.JPG"/>
          <p:cNvPicPr>
            <a:picLocks noGrp="1" noChangeAspect="1"/>
          </p:cNvPicPr>
          <p:nvPr>
            <p:ph idx="1"/>
          </p:nvPr>
        </p:nvPicPr>
        <p:blipFill>
          <a:blip r:embed="rId2" cstate="print"/>
          <a:stretch>
            <a:fillRect/>
          </a:stretch>
        </p:blipFill>
        <p:spPr>
          <a:xfrm>
            <a:off x="9526" y="400110"/>
            <a:ext cx="9134474" cy="6457890"/>
          </a:xfrm>
        </p:spPr>
      </p:pic>
      <p:sp>
        <p:nvSpPr>
          <p:cNvPr id="3" name="TextBox 2"/>
          <p:cNvSpPr txBox="1"/>
          <p:nvPr/>
        </p:nvSpPr>
        <p:spPr>
          <a:xfrm>
            <a:off x="0" y="0"/>
            <a:ext cx="9144000" cy="400110"/>
          </a:xfrm>
          <a:prstGeom prst="rect">
            <a:avLst/>
          </a:prstGeom>
          <a:solidFill>
            <a:srgbClr val="0070C0"/>
          </a:solidFill>
        </p:spPr>
        <p:txBody>
          <a:bodyPr wrap="square" rtlCol="0">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Коллектив подстанции </a:t>
            </a:r>
            <a:r>
              <a:rPr lang="ru-RU" sz="2000" b="1" dirty="0" smtClean="0">
                <a:solidFill>
                  <a:schemeClr val="bg1"/>
                </a:solidFill>
                <a:latin typeface="Times New Roman" panose="02020603050405020304" pitchFamily="18" charset="0"/>
                <a:cs typeface="Times New Roman" panose="02020603050405020304" pitchFamily="18" charset="0"/>
              </a:rPr>
              <a:t>№4</a:t>
            </a:r>
            <a:endParaRPr lang="ru-RU" sz="2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DSC03544.JPG"/>
          <p:cNvPicPr>
            <a:picLocks noGrp="1" noChangeAspect="1"/>
          </p:cNvPicPr>
          <p:nvPr>
            <p:ph idx="1"/>
          </p:nvPr>
        </p:nvPicPr>
        <p:blipFill>
          <a:blip r:embed="rId2" cstate="print"/>
          <a:stretch>
            <a:fillRect/>
          </a:stretch>
        </p:blipFill>
        <p:spPr>
          <a:xfrm>
            <a:off x="9524" y="400110"/>
            <a:ext cx="9134475" cy="6457890"/>
          </a:xfrm>
        </p:spPr>
      </p:pic>
      <p:sp>
        <p:nvSpPr>
          <p:cNvPr id="3" name="TextBox 2"/>
          <p:cNvSpPr txBox="1"/>
          <p:nvPr/>
        </p:nvSpPr>
        <p:spPr>
          <a:xfrm>
            <a:off x="794" y="0"/>
            <a:ext cx="9143206" cy="400110"/>
          </a:xfrm>
          <a:prstGeom prst="rect">
            <a:avLst/>
          </a:prstGeom>
          <a:solidFill>
            <a:srgbClr val="0070C0"/>
          </a:solidFill>
        </p:spPr>
        <p:txBody>
          <a:bodyPr wrap="square" rtlCol="0">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Коллектив подстанции </a:t>
            </a:r>
            <a:r>
              <a:rPr lang="ru-RU" sz="2000" b="1" dirty="0" smtClean="0">
                <a:solidFill>
                  <a:schemeClr val="bg1"/>
                </a:solidFill>
                <a:latin typeface="Times New Roman" panose="02020603050405020304" pitchFamily="18" charset="0"/>
                <a:cs typeface="Times New Roman" panose="02020603050405020304" pitchFamily="18" charset="0"/>
              </a:rPr>
              <a:t>№5</a:t>
            </a:r>
            <a:endParaRPr lang="ru-RU" sz="2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Заголовок 1"/>
          <p:cNvSpPr>
            <a:spLocks noGrp="1"/>
          </p:cNvSpPr>
          <p:nvPr>
            <p:ph idx="1"/>
          </p:nvPr>
        </p:nvSpPr>
        <p:spPr>
          <a:xfrm>
            <a:off x="0" y="0"/>
            <a:ext cx="9036496" cy="6858000"/>
          </a:xfrm>
        </p:spPr>
        <p:txBody>
          <a:bodyPr>
            <a:normAutofit fontScale="77500" lnSpcReduction="20000"/>
          </a:bodyPr>
          <a:lstStyle/>
          <a:p>
            <a:pPr algn="just"/>
            <a:endParaRPr lang="ru-RU" sz="4000" i="1" dirty="0" smtClean="0">
              <a:latin typeface="Times New Roman" panose="02020603050405020304" pitchFamily="18" charset="0"/>
              <a:cs typeface="Times New Roman" panose="02020603050405020304" pitchFamily="18" charset="0"/>
            </a:endParaRPr>
          </a:p>
          <a:p>
            <a:pPr algn="just"/>
            <a:r>
              <a:rPr lang="ru-RU" sz="2800" i="1" dirty="0">
                <a:latin typeface="Times New Roman" panose="02020603050405020304" pitchFamily="18" charset="0"/>
                <a:cs typeface="Times New Roman" panose="02020603050405020304" pitchFamily="18" charset="0"/>
              </a:rPr>
              <a:t>В марте 2020 года по всему миру произошло массовое распространение </a:t>
            </a:r>
            <a:r>
              <a:rPr lang="ru-RU" sz="2800" i="1" dirty="0" err="1">
                <a:latin typeface="Times New Roman" panose="02020603050405020304" pitchFamily="18" charset="0"/>
                <a:cs typeface="Times New Roman" panose="02020603050405020304" pitchFamily="18" charset="0"/>
              </a:rPr>
              <a:t>коронавирусной</a:t>
            </a:r>
            <a:r>
              <a:rPr lang="ru-RU" sz="2800" i="1" dirty="0">
                <a:latin typeface="Times New Roman" panose="02020603050405020304" pitchFamily="18" charset="0"/>
                <a:cs typeface="Times New Roman" panose="02020603050405020304" pitchFamily="18" charset="0"/>
              </a:rPr>
              <a:t> инфекции </a:t>
            </a:r>
            <a:r>
              <a:rPr lang="en-US" sz="2800" i="1" dirty="0">
                <a:latin typeface="Times New Roman" panose="02020603050405020304" pitchFamily="18" charset="0"/>
                <a:cs typeface="Times New Roman" panose="02020603050405020304" pitchFamily="18" charset="0"/>
              </a:rPr>
              <a:t>COVID</a:t>
            </a:r>
            <a:r>
              <a:rPr lang="ru-RU" sz="2800" i="1" dirty="0">
                <a:latin typeface="Times New Roman" panose="02020603050405020304" pitchFamily="18" charset="0"/>
                <a:cs typeface="Times New Roman" panose="02020603050405020304" pitchFamily="18" charset="0"/>
              </a:rPr>
              <a:t>-19, что привело к пандемии. Город Иркутск не остался в стороне, сотрудники Иркутской станции скорой медицинской помощи одни из первых приняли на себя «удар», на тот момент не кому неизвестной инфекции, героически исполняя свои служебные обязанности, оказывая пациентам квалифицированную медицинскую помощь. Смелые и отважные, настоящие профессионалы своего дела, с чувством долга и ответственности, вот как сейчас можно охарактеризовать работников Иркутской станции скорой медицинской помощи. Настоящие герои нашего времени.</a:t>
            </a:r>
          </a:p>
          <a:p>
            <a:pPr algn="just"/>
            <a:endParaRPr lang="ru-RU" sz="2800" i="1" dirty="0" smtClean="0">
              <a:latin typeface="Times New Roman" panose="02020603050405020304" pitchFamily="18" charset="0"/>
              <a:cs typeface="Times New Roman" panose="02020603050405020304" pitchFamily="18" charset="0"/>
            </a:endParaRPr>
          </a:p>
          <a:p>
            <a:pPr marL="0" indent="0" algn="just">
              <a:buNone/>
            </a:pPr>
            <a:endParaRPr lang="ru-RU" sz="2800" i="1" dirty="0" smtClean="0">
              <a:latin typeface="Times New Roman" panose="02020603050405020304" pitchFamily="18" charset="0"/>
              <a:cs typeface="Times New Roman" panose="02020603050405020304" pitchFamily="18" charset="0"/>
            </a:endParaRPr>
          </a:p>
          <a:p>
            <a:pPr algn="just"/>
            <a:r>
              <a:rPr lang="ru-RU" sz="2800" i="1" dirty="0" smtClean="0">
                <a:latin typeface="Times New Roman" panose="02020603050405020304" pitchFamily="18" charset="0"/>
                <a:cs typeface="Times New Roman" panose="02020603050405020304" pitchFamily="18" charset="0"/>
              </a:rPr>
              <a:t>За </a:t>
            </a:r>
            <a:r>
              <a:rPr lang="ru-RU" sz="2800" i="1" dirty="0">
                <a:latin typeface="Times New Roman" panose="02020603050405020304" pitchFamily="18" charset="0"/>
                <a:cs typeface="Times New Roman" panose="02020603050405020304" pitchFamily="18" charset="0"/>
              </a:rPr>
              <a:t>многолетнюю историю профессиональной деятельности ОГБУЗ «ИССМП» показывает устойчивое развитие, формирование профессионального коллектива и наличие ресурсов для дальнейшего движения вперед</a:t>
            </a:r>
            <a:r>
              <a:rPr lang="ru-RU" sz="2800" i="1" dirty="0" smtClean="0">
                <a:latin typeface="Times New Roman" panose="02020603050405020304" pitchFamily="18" charset="0"/>
                <a:cs typeface="Times New Roman" panose="02020603050405020304" pitchFamily="18" charset="0"/>
              </a:rPr>
              <a:t>.</a:t>
            </a:r>
          </a:p>
          <a:p>
            <a:pPr marL="0" indent="0" algn="just">
              <a:buNone/>
            </a:pPr>
            <a:endParaRPr lang="ru-RU" sz="2800" i="1" dirty="0" smtClean="0">
              <a:latin typeface="Times New Roman" panose="02020603050405020304" pitchFamily="18" charset="0"/>
              <a:cs typeface="Times New Roman" panose="02020603050405020304" pitchFamily="18" charset="0"/>
            </a:endParaRPr>
          </a:p>
          <a:p>
            <a:pPr algn="just"/>
            <a:r>
              <a:rPr lang="ru-RU" sz="2800" i="1" dirty="0">
                <a:latin typeface="Times New Roman" panose="02020603050405020304" pitchFamily="18" charset="0"/>
                <a:cs typeface="Times New Roman" panose="02020603050405020304" pitchFamily="18" charset="0"/>
              </a:rPr>
              <a:t>В учреждении созданы условия для своевременного, профессионального и качественного оказания скорой медицинской помощи населению города Иркутска и Иркутского района.</a:t>
            </a:r>
          </a:p>
          <a:p>
            <a:endParaRPr lang="ru-RU" dirty="0"/>
          </a:p>
        </p:txBody>
      </p:sp>
      <p:cxnSp>
        <p:nvCxnSpPr>
          <p:cNvPr id="6" name="Прямая соединительная линия 5"/>
          <p:cNvCxnSpPr/>
          <p:nvPr/>
        </p:nvCxnSpPr>
        <p:spPr>
          <a:xfrm>
            <a:off x="251520" y="3789040"/>
            <a:ext cx="8784976" cy="0"/>
          </a:xfrm>
          <a:prstGeom prst="line">
            <a:avLst/>
          </a:prstGeom>
          <a:ln/>
        </p:spPr>
        <p:style>
          <a:lnRef idx="2">
            <a:schemeClr val="dk1"/>
          </a:lnRef>
          <a:fillRef idx="0">
            <a:schemeClr val="dk1"/>
          </a:fillRef>
          <a:effectRef idx="1">
            <a:schemeClr val="dk1"/>
          </a:effectRef>
          <a:fontRef idx="minor">
            <a:schemeClr val="tx1"/>
          </a:fontRef>
        </p:style>
      </p:cxnSp>
      <p:cxnSp>
        <p:nvCxnSpPr>
          <p:cNvPr id="8" name="Прямая соединительная линия 7"/>
          <p:cNvCxnSpPr/>
          <p:nvPr/>
        </p:nvCxnSpPr>
        <p:spPr>
          <a:xfrm flipV="1">
            <a:off x="323528" y="5517232"/>
            <a:ext cx="8712968" cy="1"/>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22923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6513" y="0"/>
            <a:ext cx="9180513" cy="6858000"/>
          </a:xfrm>
          <a:prstGeom prst="rect">
            <a:avLst/>
          </a:prstGeom>
          <a:solidFill>
            <a:srgbClr val="0099FF">
              <a:alpha val="1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ru-RU" altLang="ru-RU" sz="1800" b="0"/>
          </a:p>
        </p:txBody>
      </p:sp>
      <p:sp>
        <p:nvSpPr>
          <p:cNvPr id="5123" name="Line 3"/>
          <p:cNvSpPr>
            <a:spLocks noChangeShapeType="1"/>
          </p:cNvSpPr>
          <p:nvPr/>
        </p:nvSpPr>
        <p:spPr bwMode="auto">
          <a:xfrm>
            <a:off x="-36513" y="188913"/>
            <a:ext cx="918051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18" name="AutoShape 22"/>
          <p:cNvSpPr>
            <a:spLocks noChangeArrowheads="1"/>
          </p:cNvSpPr>
          <p:nvPr/>
        </p:nvSpPr>
        <p:spPr bwMode="auto">
          <a:xfrm>
            <a:off x="539750" y="2349500"/>
            <a:ext cx="503238" cy="71438"/>
          </a:xfrm>
          <a:prstGeom prst="rightArrow">
            <a:avLst>
              <a:gd name="adj1" fmla="val 100000"/>
              <a:gd name="adj2" fmla="val 440993"/>
            </a:avLst>
          </a:prstGeom>
          <a:solidFill>
            <a:srgbClr val="009900"/>
          </a:solidFill>
          <a:ln w="9525" algn="ctr">
            <a:solidFill>
              <a:srgbClr val="FFFF00"/>
            </a:solidFill>
            <a:miter lim="800000"/>
            <a:headEnd/>
            <a:tailEnd type="none" w="lg" len="lg"/>
          </a:ln>
        </p:spPr>
        <p:txBody>
          <a:bodyPr/>
          <a:lstStyle/>
          <a:p>
            <a:pPr eaLnBrk="1" hangingPunct="1"/>
            <a:endParaRPr lang="ru-RU" altLang="ru-RU" sz="1800" b="0"/>
          </a:p>
        </p:txBody>
      </p:sp>
      <p:sp>
        <p:nvSpPr>
          <p:cNvPr id="4122" name="AutoShape 26"/>
          <p:cNvSpPr>
            <a:spLocks noChangeArrowheads="1"/>
          </p:cNvSpPr>
          <p:nvPr/>
        </p:nvSpPr>
        <p:spPr bwMode="auto">
          <a:xfrm>
            <a:off x="539750" y="5589588"/>
            <a:ext cx="503238" cy="71437"/>
          </a:xfrm>
          <a:prstGeom prst="rightArrow">
            <a:avLst>
              <a:gd name="adj1" fmla="val 100000"/>
              <a:gd name="adj2" fmla="val 440999"/>
            </a:avLst>
          </a:prstGeom>
          <a:solidFill>
            <a:srgbClr val="009900"/>
          </a:solidFill>
          <a:ln w="9525" algn="ctr">
            <a:solidFill>
              <a:srgbClr val="FFFF00"/>
            </a:solidFill>
            <a:miter lim="800000"/>
            <a:headEnd/>
            <a:tailEnd type="none" w="lg" len="lg"/>
          </a:ln>
        </p:spPr>
        <p:txBody>
          <a:bodyPr/>
          <a:lstStyle/>
          <a:p>
            <a:pPr eaLnBrk="1" hangingPunct="1"/>
            <a:endParaRPr lang="ru-RU" altLang="ru-RU" sz="1800" b="0"/>
          </a:p>
        </p:txBody>
      </p:sp>
      <p:sp>
        <p:nvSpPr>
          <p:cNvPr id="4126" name="Text Box 30"/>
          <p:cNvSpPr txBox="1">
            <a:spLocks noChangeArrowheads="1"/>
          </p:cNvSpPr>
          <p:nvPr/>
        </p:nvSpPr>
        <p:spPr bwMode="auto">
          <a:xfrm>
            <a:off x="1143000" y="1752600"/>
            <a:ext cx="7777163" cy="1320800"/>
          </a:xfrm>
          <a:prstGeom prst="rect">
            <a:avLst/>
          </a:prstGeom>
          <a:noFill/>
          <a:ln w="9525" algn="ctr">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b="1">
                <a:solidFill>
                  <a:schemeClr val="tx1"/>
                </a:solidFill>
                <a:latin typeface="Arial" pitchFamily="34" charset="0"/>
                <a:cs typeface="Arial" pitchFamily="34" charset="0"/>
              </a:defRPr>
            </a:lvl1pPr>
            <a:lvl2pPr marL="742950" indent="-285750">
              <a:defRPr sz="1200" b="1">
                <a:solidFill>
                  <a:schemeClr val="tx1"/>
                </a:solidFill>
                <a:latin typeface="Arial" pitchFamily="34" charset="0"/>
                <a:cs typeface="Arial" pitchFamily="34" charset="0"/>
              </a:defRPr>
            </a:lvl2pPr>
            <a:lvl3pPr marL="1143000" indent="-228600">
              <a:defRPr sz="1200" b="1">
                <a:solidFill>
                  <a:schemeClr val="tx1"/>
                </a:solidFill>
                <a:latin typeface="Arial" pitchFamily="34" charset="0"/>
                <a:cs typeface="Arial" pitchFamily="34" charset="0"/>
              </a:defRPr>
            </a:lvl3pPr>
            <a:lvl4pPr marL="1600200" indent="-228600">
              <a:defRPr sz="1200" b="1">
                <a:solidFill>
                  <a:schemeClr val="tx1"/>
                </a:solidFill>
                <a:latin typeface="Arial" pitchFamily="34" charset="0"/>
                <a:cs typeface="Arial" pitchFamily="34" charset="0"/>
              </a:defRPr>
            </a:lvl4pPr>
            <a:lvl5pPr marL="2057400" indent="-228600">
              <a:defRPr sz="12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cs typeface="Arial" pitchFamily="34" charset="0"/>
              </a:defRPr>
            </a:lvl9pPr>
          </a:lstStyle>
          <a:p>
            <a:pPr eaLnBrk="1" hangingPunct="1"/>
            <a:r>
              <a:rPr lang="ru-RU" altLang="ru-RU" sz="2000">
                <a:solidFill>
                  <a:srgbClr val="003300"/>
                </a:solidFill>
                <a:latin typeface="Times New Roman" pitchFamily="18" charset="0"/>
              </a:rPr>
              <a:t>Применение тромболизиса на догоспитальном этапе препаратами Актилизе и Метализе показало их безопасность, удобство использования и достаточную эффективность.</a:t>
            </a:r>
          </a:p>
        </p:txBody>
      </p:sp>
      <p:sp>
        <p:nvSpPr>
          <p:cNvPr id="4130" name="Text Box 34"/>
          <p:cNvSpPr txBox="1">
            <a:spLocks noChangeArrowheads="1"/>
          </p:cNvSpPr>
          <p:nvPr/>
        </p:nvSpPr>
        <p:spPr bwMode="auto">
          <a:xfrm>
            <a:off x="1116013" y="3284538"/>
            <a:ext cx="7777162" cy="1016000"/>
          </a:xfrm>
          <a:prstGeom prst="rect">
            <a:avLst/>
          </a:prstGeom>
          <a:noFill/>
          <a:ln w="9525" algn="ctr">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b="1">
                <a:solidFill>
                  <a:schemeClr val="tx1"/>
                </a:solidFill>
                <a:latin typeface="Arial" pitchFamily="34" charset="0"/>
                <a:cs typeface="Arial" pitchFamily="34" charset="0"/>
              </a:defRPr>
            </a:lvl1pPr>
            <a:lvl2pPr marL="742950" indent="-285750">
              <a:defRPr sz="1200" b="1">
                <a:solidFill>
                  <a:schemeClr val="tx1"/>
                </a:solidFill>
                <a:latin typeface="Arial" pitchFamily="34" charset="0"/>
                <a:cs typeface="Arial" pitchFamily="34" charset="0"/>
              </a:defRPr>
            </a:lvl2pPr>
            <a:lvl3pPr marL="1143000" indent="-228600">
              <a:defRPr sz="1200" b="1">
                <a:solidFill>
                  <a:schemeClr val="tx1"/>
                </a:solidFill>
                <a:latin typeface="Arial" pitchFamily="34" charset="0"/>
                <a:cs typeface="Arial" pitchFamily="34" charset="0"/>
              </a:defRPr>
            </a:lvl3pPr>
            <a:lvl4pPr marL="1600200" indent="-228600">
              <a:defRPr sz="1200" b="1">
                <a:solidFill>
                  <a:schemeClr val="tx1"/>
                </a:solidFill>
                <a:latin typeface="Arial" pitchFamily="34" charset="0"/>
                <a:cs typeface="Arial" pitchFamily="34" charset="0"/>
              </a:defRPr>
            </a:lvl4pPr>
            <a:lvl5pPr marL="2057400" indent="-228600">
              <a:defRPr sz="12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cs typeface="Arial" pitchFamily="34" charset="0"/>
              </a:defRPr>
            </a:lvl9pPr>
          </a:lstStyle>
          <a:p>
            <a:pPr eaLnBrk="1" hangingPunct="1"/>
            <a:r>
              <a:rPr lang="ru-RU" altLang="ru-RU" sz="1600">
                <a:solidFill>
                  <a:srgbClr val="003300"/>
                </a:solidFill>
              </a:rPr>
              <a:t> </a:t>
            </a:r>
            <a:r>
              <a:rPr lang="ru-RU" altLang="ru-RU" sz="2000">
                <a:solidFill>
                  <a:srgbClr val="003300"/>
                </a:solidFill>
                <a:latin typeface="Times New Roman" pitchFamily="18" charset="0"/>
              </a:rPr>
              <a:t>Врачи скорой помощи г.Иркутска приобрели необходимый опыт, позволяющий уверенно и результативно проводить ТЛТ в условиях догоспитадьного этапа.</a:t>
            </a:r>
          </a:p>
        </p:txBody>
      </p:sp>
      <p:sp>
        <p:nvSpPr>
          <p:cNvPr id="4133" name="Text Box 37"/>
          <p:cNvSpPr txBox="1">
            <a:spLocks noChangeArrowheads="1"/>
          </p:cNvSpPr>
          <p:nvPr/>
        </p:nvSpPr>
        <p:spPr bwMode="auto">
          <a:xfrm>
            <a:off x="1116013" y="4797425"/>
            <a:ext cx="7794625" cy="1028700"/>
          </a:xfrm>
          <a:prstGeom prst="rect">
            <a:avLst/>
          </a:prstGeom>
          <a:noFill/>
          <a:ln w="9525" algn="ctr">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b="1">
                <a:solidFill>
                  <a:schemeClr val="tx1"/>
                </a:solidFill>
                <a:latin typeface="Arial" pitchFamily="34" charset="0"/>
                <a:cs typeface="Arial" pitchFamily="34" charset="0"/>
              </a:defRPr>
            </a:lvl1pPr>
            <a:lvl2pPr marL="742950" indent="-285750">
              <a:defRPr sz="1200" b="1">
                <a:solidFill>
                  <a:schemeClr val="tx1"/>
                </a:solidFill>
                <a:latin typeface="Arial" pitchFamily="34" charset="0"/>
                <a:cs typeface="Arial" pitchFamily="34" charset="0"/>
              </a:defRPr>
            </a:lvl2pPr>
            <a:lvl3pPr marL="1143000" indent="-228600">
              <a:defRPr sz="1200" b="1">
                <a:solidFill>
                  <a:schemeClr val="tx1"/>
                </a:solidFill>
                <a:latin typeface="Arial" pitchFamily="34" charset="0"/>
                <a:cs typeface="Arial" pitchFamily="34" charset="0"/>
              </a:defRPr>
            </a:lvl3pPr>
            <a:lvl4pPr marL="1600200" indent="-228600">
              <a:defRPr sz="1200" b="1">
                <a:solidFill>
                  <a:schemeClr val="tx1"/>
                </a:solidFill>
                <a:latin typeface="Arial" pitchFamily="34" charset="0"/>
                <a:cs typeface="Arial" pitchFamily="34" charset="0"/>
              </a:defRPr>
            </a:lvl4pPr>
            <a:lvl5pPr marL="2057400" indent="-228600">
              <a:defRPr sz="12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cs typeface="Arial" pitchFamily="34" charset="0"/>
              </a:defRPr>
            </a:lvl9pPr>
          </a:lstStyle>
          <a:p>
            <a:pPr eaLnBrk="1" hangingPunct="1"/>
            <a:r>
              <a:rPr lang="ru-RU" altLang="ru-RU" sz="1600">
                <a:solidFill>
                  <a:srgbClr val="003300"/>
                </a:solidFill>
              </a:rPr>
              <a:t> </a:t>
            </a:r>
            <a:r>
              <a:rPr lang="ru-RU" altLang="ru-RU" sz="2000">
                <a:solidFill>
                  <a:srgbClr val="003300"/>
                </a:solidFill>
                <a:latin typeface="Times New Roman" pitchFamily="18" charset="0"/>
              </a:rPr>
              <a:t>Для оснащения бригад «скорой помощи» препарат Метализе желательно приобретать в дозировке 8 000ЕД.</a:t>
            </a:r>
          </a:p>
          <a:p>
            <a:pPr eaLnBrk="1" hangingPunct="1">
              <a:spcBef>
                <a:spcPct val="30000"/>
              </a:spcBef>
            </a:pPr>
            <a:endParaRPr lang="ru-RU" altLang="ru-RU" sz="1600">
              <a:solidFill>
                <a:srgbClr val="003300"/>
              </a:solidFill>
            </a:endParaRPr>
          </a:p>
        </p:txBody>
      </p:sp>
      <p:sp>
        <p:nvSpPr>
          <p:cNvPr id="2" name="AutoShape 22"/>
          <p:cNvSpPr>
            <a:spLocks noChangeArrowheads="1"/>
          </p:cNvSpPr>
          <p:nvPr/>
        </p:nvSpPr>
        <p:spPr bwMode="auto">
          <a:xfrm>
            <a:off x="539750" y="3860800"/>
            <a:ext cx="503238" cy="71438"/>
          </a:xfrm>
          <a:prstGeom prst="rightArrow">
            <a:avLst>
              <a:gd name="adj1" fmla="val 100000"/>
              <a:gd name="adj2" fmla="val 440993"/>
            </a:avLst>
          </a:prstGeom>
          <a:solidFill>
            <a:srgbClr val="009900"/>
          </a:solidFill>
          <a:ln w="9525" algn="ctr">
            <a:solidFill>
              <a:srgbClr val="FFFF00"/>
            </a:solidFill>
            <a:miter lim="800000"/>
            <a:headEnd/>
            <a:tailEnd type="none" w="lg" len="lg"/>
          </a:ln>
        </p:spPr>
        <p:txBody>
          <a:bodyPr/>
          <a:lstStyle/>
          <a:p>
            <a:pPr eaLnBrk="1" hangingPunct="1"/>
            <a:endParaRPr lang="ru-RU" altLang="ru-RU" sz="1800" b="0"/>
          </a:p>
        </p:txBody>
      </p:sp>
      <p:sp>
        <p:nvSpPr>
          <p:cNvPr id="5130" name="Rectangle 4"/>
          <p:cNvSpPr>
            <a:spLocks noChangeArrowheads="1"/>
          </p:cNvSpPr>
          <p:nvPr/>
        </p:nvSpPr>
        <p:spPr bwMode="auto">
          <a:xfrm>
            <a:off x="2411413" y="260350"/>
            <a:ext cx="6121400" cy="865188"/>
          </a:xfrm>
          <a:prstGeom prst="rect">
            <a:avLst/>
          </a:prstGeom>
          <a:gradFill rotWithShape="1">
            <a:gsLst>
              <a:gs pos="0">
                <a:schemeClr val="accent1">
                  <a:alpha val="71001"/>
                </a:schemeClr>
              </a:gs>
              <a:gs pos="100000">
                <a:srgbClr val="D3E5C9"/>
              </a:gs>
            </a:gsLst>
            <a:lin ang="5400000" scaled="1"/>
          </a:gradFill>
          <a:ln w="9525" algn="ctr">
            <a:solidFill>
              <a:srgbClr val="889DD4"/>
            </a:solidFill>
            <a:miter lim="800000"/>
            <a:headEnd/>
            <a:tailEnd/>
          </a:ln>
        </p:spPr>
        <p:txBody>
          <a:bodyPr/>
          <a:lstStyle/>
          <a:p>
            <a:pPr algn="ctr" eaLnBrk="1" hangingPunct="1"/>
            <a:r>
              <a:rPr lang="ru-RU" altLang="ru-RU" sz="2800">
                <a:solidFill>
                  <a:srgbClr val="660033"/>
                </a:solidFill>
                <a:latin typeface="Times New Roman" pitchFamily="18" charset="0"/>
              </a:rPr>
              <a:t>ВЫВОДЫ</a:t>
            </a:r>
          </a:p>
        </p:txBody>
      </p:sp>
      <p:graphicFrame>
        <p:nvGraphicFramePr>
          <p:cNvPr id="5131" name="Object 11"/>
          <p:cNvGraphicFramePr>
            <a:graphicFrameLocks noChangeAspect="1"/>
          </p:cNvGraphicFramePr>
          <p:nvPr/>
        </p:nvGraphicFramePr>
        <p:xfrm>
          <a:off x="0" y="0"/>
          <a:ext cx="9296400" cy="6972300"/>
        </p:xfrm>
        <a:graphic>
          <a:graphicData uri="http://schemas.openxmlformats.org/presentationml/2006/ole">
            <mc:AlternateContent xmlns:mc="http://schemas.openxmlformats.org/markup-compatibility/2006">
              <mc:Choice xmlns:v="urn:schemas-microsoft-com:vml" Requires="v">
                <p:oleObj spid="_x0000_s3092" name="Слайд" r:id="rId3" imgW="4571967" imgH="3429053" progId="PowerPoint.Slide.8">
                  <p:embed/>
                </p:oleObj>
              </mc:Choice>
              <mc:Fallback>
                <p:oleObj name="Слайд" r:id="rId3" imgW="4571967" imgH="3429053"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32" name="Picture 12" descr="irkut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0"/>
            <a:ext cx="70866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7" descr="892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0"/>
            <a:ext cx="9372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4050" name="Rectangle 4"/>
          <p:cNvSpPr>
            <a:spLocks noChangeArrowheads="1"/>
          </p:cNvSpPr>
          <p:nvPr/>
        </p:nvSpPr>
        <p:spPr bwMode="auto">
          <a:xfrm>
            <a:off x="1752600" y="1295400"/>
            <a:ext cx="7391400" cy="990600"/>
          </a:xfrm>
          <a:prstGeom prst="rect">
            <a:avLst/>
          </a:prstGeom>
          <a:gradFill rotWithShape="1">
            <a:gsLst>
              <a:gs pos="0">
                <a:schemeClr val="accent1">
                  <a:alpha val="71001"/>
                </a:schemeClr>
              </a:gs>
              <a:gs pos="100000">
                <a:srgbClr val="D3E5C9"/>
              </a:gs>
            </a:gsLst>
            <a:lin ang="5400000" scaled="1"/>
          </a:gradFill>
          <a:ln w="9525" algn="ctr">
            <a:solidFill>
              <a:srgbClr val="889DD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defRPr/>
            </a:pPr>
            <a:r>
              <a:rPr lang="ru-RU" altLang="ru-RU" sz="2800" i="1">
                <a:solidFill>
                  <a:srgbClr val="000066"/>
                </a:solidFill>
                <a:effectLst>
                  <a:outerShdw blurRad="38100" dist="38100" dir="2700000" algn="tl">
                    <a:srgbClr val="000000"/>
                  </a:outerShdw>
                </a:effectLst>
              </a:rPr>
              <a:t>  Станция скорой медицинской помощи</a:t>
            </a:r>
            <a:endParaRPr lang="ru-RU" altLang="ru-RU"/>
          </a:p>
        </p:txBody>
      </p:sp>
      <p:pic>
        <p:nvPicPr>
          <p:cNvPr id="5135" name="Picture 19" descr="http://im3-tub.yandex.net/i?id=100751080&amp;tov=3"/>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3348038" y="4868863"/>
            <a:ext cx="304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20" descr="http://im3-tub.yandex.net/i?id=100751080&amp;tov=3"/>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1835150" y="5186363"/>
            <a:ext cx="374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419493"/>
      </p:ext>
    </p:extLst>
  </p:cSld>
  <p:clrMapOvr>
    <a:masterClrMapping/>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4118"/>
                                        </p:tgtEl>
                                        <p:attrNameLst>
                                          <p:attrName>style.visibility</p:attrName>
                                        </p:attrNameLst>
                                      </p:cBhvr>
                                      <p:to>
                                        <p:strVal val="visible"/>
                                      </p:to>
                                    </p:set>
                                    <p:anim calcmode="lin" valueType="num">
                                      <p:cBhvr additive="base">
                                        <p:cTn id="7" dur="500" fill="hold"/>
                                        <p:tgtEl>
                                          <p:spTgt spid="4118"/>
                                        </p:tgtEl>
                                        <p:attrNameLst>
                                          <p:attrName>ppt_x</p:attrName>
                                        </p:attrNameLst>
                                      </p:cBhvr>
                                      <p:tavLst>
                                        <p:tav tm="0">
                                          <p:val>
                                            <p:strVal val="0-#ppt_w/2"/>
                                          </p:val>
                                        </p:tav>
                                        <p:tav tm="100000">
                                          <p:val>
                                            <p:strVal val="#ppt_x"/>
                                          </p:val>
                                        </p:tav>
                                      </p:tavLst>
                                    </p:anim>
                                    <p:anim calcmode="lin" valueType="num">
                                      <p:cBhvr additive="base">
                                        <p:cTn id="8" dur="500" fill="hold"/>
                                        <p:tgtEl>
                                          <p:spTgt spid="41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7" presetClass="entr" presetSubtype="8" fill="hold" grpId="0" nodeType="afterEffect">
                                  <p:stCondLst>
                                    <p:cond delay="0"/>
                                  </p:stCondLst>
                                  <p:childTnLst>
                                    <p:set>
                                      <p:cBhvr>
                                        <p:cTn id="11" dur="1" fill="hold">
                                          <p:stCondLst>
                                            <p:cond delay="0"/>
                                          </p:stCondLst>
                                        </p:cTn>
                                        <p:tgtEl>
                                          <p:spTgt spid="4126"/>
                                        </p:tgtEl>
                                        <p:attrNameLst>
                                          <p:attrName>style.visibility</p:attrName>
                                        </p:attrNameLst>
                                      </p:cBhvr>
                                      <p:to>
                                        <p:strVal val="visible"/>
                                      </p:to>
                                    </p:set>
                                    <p:anim calcmode="lin" valueType="num">
                                      <p:cBhvr additive="base">
                                        <p:cTn id="12" dur="500" fill="hold"/>
                                        <p:tgtEl>
                                          <p:spTgt spid="4126"/>
                                        </p:tgtEl>
                                        <p:attrNameLst>
                                          <p:attrName>ppt_x</p:attrName>
                                        </p:attrNameLst>
                                      </p:cBhvr>
                                      <p:tavLst>
                                        <p:tav tm="0">
                                          <p:val>
                                            <p:strVal val="0-#ppt_w/2"/>
                                          </p:val>
                                        </p:tav>
                                        <p:tav tm="100000">
                                          <p:val>
                                            <p:strVal val="#ppt_x"/>
                                          </p:val>
                                        </p:tav>
                                      </p:tavLst>
                                    </p:anim>
                                    <p:anim calcmode="lin" valueType="num">
                                      <p:cBhvr additive="base">
                                        <p:cTn id="13" dur="500" fill="hold"/>
                                        <p:tgtEl>
                                          <p:spTgt spid="412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7" presetClass="entr" presetSubtype="8" fill="hold" grpId="0" nodeType="afterEffect">
                                  <p:stCondLst>
                                    <p:cond delay="0"/>
                                  </p:stCondLst>
                                  <p:childTnLst>
                                    <p:set>
                                      <p:cBhvr>
                                        <p:cTn id="16" dur="1" fill="hold">
                                          <p:stCondLst>
                                            <p:cond delay="0"/>
                                          </p:stCondLst>
                                        </p:cTn>
                                        <p:tgtEl>
                                          <p:spTgt spid="4122"/>
                                        </p:tgtEl>
                                        <p:attrNameLst>
                                          <p:attrName>style.visibility</p:attrName>
                                        </p:attrNameLst>
                                      </p:cBhvr>
                                      <p:to>
                                        <p:strVal val="visible"/>
                                      </p:to>
                                    </p:set>
                                    <p:anim calcmode="lin" valueType="num">
                                      <p:cBhvr additive="base">
                                        <p:cTn id="17" dur="500" fill="hold"/>
                                        <p:tgtEl>
                                          <p:spTgt spid="4122"/>
                                        </p:tgtEl>
                                        <p:attrNameLst>
                                          <p:attrName>ppt_x</p:attrName>
                                        </p:attrNameLst>
                                      </p:cBhvr>
                                      <p:tavLst>
                                        <p:tav tm="0">
                                          <p:val>
                                            <p:strVal val="0-#ppt_w/2"/>
                                          </p:val>
                                        </p:tav>
                                        <p:tav tm="100000">
                                          <p:val>
                                            <p:strVal val="#ppt_x"/>
                                          </p:val>
                                        </p:tav>
                                      </p:tavLst>
                                    </p:anim>
                                    <p:anim calcmode="lin" valueType="num">
                                      <p:cBhvr additive="base">
                                        <p:cTn id="18" dur="500" fill="hold"/>
                                        <p:tgtEl>
                                          <p:spTgt spid="4122"/>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7" presetClass="entr" presetSubtype="8" fill="hold" grpId="0" nodeType="afterEffect">
                                  <p:stCondLst>
                                    <p:cond delay="0"/>
                                  </p:stCondLst>
                                  <p:childTnLst>
                                    <p:set>
                                      <p:cBhvr>
                                        <p:cTn id="21" dur="1" fill="hold">
                                          <p:stCondLst>
                                            <p:cond delay="0"/>
                                          </p:stCondLst>
                                        </p:cTn>
                                        <p:tgtEl>
                                          <p:spTgt spid="4130"/>
                                        </p:tgtEl>
                                        <p:attrNameLst>
                                          <p:attrName>style.visibility</p:attrName>
                                        </p:attrNameLst>
                                      </p:cBhvr>
                                      <p:to>
                                        <p:strVal val="visible"/>
                                      </p:to>
                                    </p:set>
                                    <p:anim calcmode="lin" valueType="num">
                                      <p:cBhvr additive="base">
                                        <p:cTn id="22" dur="500" fill="hold"/>
                                        <p:tgtEl>
                                          <p:spTgt spid="4130"/>
                                        </p:tgtEl>
                                        <p:attrNameLst>
                                          <p:attrName>ppt_x</p:attrName>
                                        </p:attrNameLst>
                                      </p:cBhvr>
                                      <p:tavLst>
                                        <p:tav tm="0">
                                          <p:val>
                                            <p:strVal val="0-#ppt_w/2"/>
                                          </p:val>
                                        </p:tav>
                                        <p:tav tm="100000">
                                          <p:val>
                                            <p:strVal val="#ppt_x"/>
                                          </p:val>
                                        </p:tav>
                                      </p:tavLst>
                                    </p:anim>
                                    <p:anim calcmode="lin" valueType="num">
                                      <p:cBhvr additive="base">
                                        <p:cTn id="23" dur="500" fill="hold"/>
                                        <p:tgtEl>
                                          <p:spTgt spid="4130"/>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7" presetClass="entr" presetSubtype="8" fill="hold" grpId="0" nodeType="afterEffect">
                                  <p:stCondLst>
                                    <p:cond delay="0"/>
                                  </p:stCondLst>
                                  <p:childTnLst>
                                    <p:set>
                                      <p:cBhvr>
                                        <p:cTn id="26" dur="1" fill="hold">
                                          <p:stCondLst>
                                            <p:cond delay="0"/>
                                          </p:stCondLst>
                                        </p:cTn>
                                        <p:tgtEl>
                                          <p:spTgt spid="4133"/>
                                        </p:tgtEl>
                                        <p:attrNameLst>
                                          <p:attrName>style.visibility</p:attrName>
                                        </p:attrNameLst>
                                      </p:cBhvr>
                                      <p:to>
                                        <p:strVal val="visible"/>
                                      </p:to>
                                    </p:set>
                                    <p:anim calcmode="lin" valueType="num">
                                      <p:cBhvr additive="base">
                                        <p:cTn id="27" dur="500" fill="hold"/>
                                        <p:tgtEl>
                                          <p:spTgt spid="4133"/>
                                        </p:tgtEl>
                                        <p:attrNameLst>
                                          <p:attrName>ppt_x</p:attrName>
                                        </p:attrNameLst>
                                      </p:cBhvr>
                                      <p:tavLst>
                                        <p:tav tm="0">
                                          <p:val>
                                            <p:strVal val="0-#ppt_w/2"/>
                                          </p:val>
                                        </p:tav>
                                        <p:tav tm="100000">
                                          <p:val>
                                            <p:strVal val="#ppt_x"/>
                                          </p:val>
                                        </p:tav>
                                      </p:tavLst>
                                    </p:anim>
                                    <p:anim calcmode="lin" valueType="num">
                                      <p:cBhvr additive="base">
                                        <p:cTn id="28" dur="500" fill="hold"/>
                                        <p:tgtEl>
                                          <p:spTgt spid="413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7"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8" grpId="0" animBg="1"/>
      <p:bldP spid="4122" grpId="0" animBg="1"/>
      <p:bldP spid="4126" grpId="0" animBg="1"/>
      <p:bldP spid="4130" grpId="0" animBg="1"/>
      <p:bldP spid="413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2" y="521310"/>
            <a:ext cx="9144000" cy="6359178"/>
          </a:xfrm>
          <a:prstGeom prst="rect">
            <a:avLst/>
          </a:prstGeom>
        </p:spPr>
      </p:pic>
      <p:sp>
        <p:nvSpPr>
          <p:cNvPr id="3" name="TextBox 2"/>
          <p:cNvSpPr txBox="1"/>
          <p:nvPr/>
        </p:nvSpPr>
        <p:spPr>
          <a:xfrm>
            <a:off x="38851" y="0"/>
            <a:ext cx="9141661" cy="461665"/>
          </a:xfrm>
          <a:prstGeom prst="rect">
            <a:avLst/>
          </a:prstGeom>
          <a:solidFill>
            <a:srgbClr val="0070C0"/>
          </a:solidFill>
        </p:spPr>
        <p:txBody>
          <a:bodyPr wrap="square" rtlCol="0">
            <a:spAutoFit/>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Бригада анестезиологов-реаниматологов подстанции №1</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965216"/>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0"/>
            <a:ext cx="5040560" cy="6858000"/>
          </a:xfrm>
          <a:prstGeom prst="rect">
            <a:avLst/>
          </a:prstGeom>
        </p:spPr>
      </p:pic>
      <p:sp>
        <p:nvSpPr>
          <p:cNvPr id="2" name="TextBox 1"/>
          <p:cNvSpPr txBox="1"/>
          <p:nvPr/>
        </p:nvSpPr>
        <p:spPr>
          <a:xfrm>
            <a:off x="38851" y="0"/>
            <a:ext cx="9141661" cy="461665"/>
          </a:xfrm>
          <a:prstGeom prst="rect">
            <a:avLst/>
          </a:prstGeom>
          <a:solidFill>
            <a:srgbClr val="0070C0"/>
          </a:solidFill>
        </p:spPr>
        <p:txBody>
          <a:bodyPr wrap="square" rtlCol="0">
            <a:spAutoFit/>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Медицинская сестра – </a:t>
            </a:r>
            <a:r>
              <a:rPr lang="ru-RU" sz="2400" dirty="0" err="1" smtClean="0">
                <a:solidFill>
                  <a:schemeClr val="bg1"/>
                </a:solidFill>
                <a:latin typeface="Times New Roman" panose="02020603050405020304" pitchFamily="18" charset="0"/>
                <a:cs typeface="Times New Roman" panose="02020603050405020304" pitchFamily="18" charset="0"/>
              </a:rPr>
              <a:t>анестезист</a:t>
            </a:r>
            <a:r>
              <a:rPr lang="ru-RU" sz="2400" dirty="0" smtClean="0">
                <a:solidFill>
                  <a:schemeClr val="bg1"/>
                </a:solidFill>
                <a:latin typeface="Times New Roman" panose="02020603050405020304" pitchFamily="18" charset="0"/>
                <a:cs typeface="Times New Roman" panose="02020603050405020304" pitchFamily="18" charset="0"/>
              </a:rPr>
              <a:t> подстанции №1сс</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70588"/>
      </p:ext>
    </p:extLst>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9"/>
          <p:cNvSpPr>
            <a:spLocks noChangeShapeType="1"/>
          </p:cNvSpPr>
          <p:nvPr/>
        </p:nvSpPr>
        <p:spPr bwMode="auto">
          <a:xfrm>
            <a:off x="3048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1" name="Line 10"/>
          <p:cNvSpPr>
            <a:spLocks noChangeShapeType="1"/>
          </p:cNvSpPr>
          <p:nvPr/>
        </p:nvSpPr>
        <p:spPr bwMode="auto">
          <a:xfrm>
            <a:off x="7162800" y="1524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2" name="Rectangle 2"/>
          <p:cNvSpPr>
            <a:spLocks noChangeArrowheads="1"/>
          </p:cNvSpPr>
          <p:nvPr/>
        </p:nvSpPr>
        <p:spPr bwMode="auto">
          <a:xfrm>
            <a:off x="0" y="0"/>
            <a:ext cx="9144000" cy="990600"/>
          </a:xfrm>
          <a:prstGeom prst="rect">
            <a:avLst/>
          </a:prstGeom>
          <a:gradFill rotWithShape="1">
            <a:gsLst>
              <a:gs pos="0">
                <a:srgbClr val="BCDEC9">
                  <a:alpha val="85001"/>
                </a:srgbClr>
              </a:gs>
              <a:gs pos="100000">
                <a:srgbClr val="57675D"/>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a:solidFill>
                <a:schemeClr val="tx1"/>
              </a:solidFill>
              <a:latin typeface="Arial" panose="020B0604020202020204" pitchFamily="34" charset="0"/>
            </a:endParaRPr>
          </a:p>
        </p:txBody>
      </p:sp>
      <p:sp>
        <p:nvSpPr>
          <p:cNvPr id="7173" name="Rectangle 4"/>
          <p:cNvSpPr>
            <a:spLocks noChangeArrowheads="1"/>
          </p:cNvSpPr>
          <p:nvPr/>
        </p:nvSpPr>
        <p:spPr bwMode="auto">
          <a:xfrm>
            <a:off x="1752600" y="304800"/>
            <a:ext cx="6781800" cy="533400"/>
          </a:xfrm>
          <a:prstGeom prst="rect">
            <a:avLst/>
          </a:prstGeom>
          <a:gradFill rotWithShape="1">
            <a:gsLst>
              <a:gs pos="0">
                <a:schemeClr val="accent1">
                  <a:alpha val="71001"/>
                </a:schemeClr>
              </a:gs>
              <a:gs pos="100000">
                <a:srgbClr val="D3E5C9"/>
              </a:gs>
            </a:gsLst>
            <a:lin ang="5400000" scaled="1"/>
          </a:gradFill>
          <a:ln w="9525" algn="ctr">
            <a:solidFill>
              <a:srgbClr val="889DD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2400">
              <a:solidFill>
                <a:schemeClr val="tx1"/>
              </a:solidFill>
              <a:latin typeface="Arial" panose="020B0604020202020204" pitchFamily="34" charset="0"/>
            </a:endParaRPr>
          </a:p>
        </p:txBody>
      </p:sp>
      <p:sp>
        <p:nvSpPr>
          <p:cNvPr id="7174" name="Line 9"/>
          <p:cNvSpPr>
            <a:spLocks noChangeShapeType="1"/>
          </p:cNvSpPr>
          <p:nvPr/>
        </p:nvSpPr>
        <p:spPr bwMode="auto">
          <a:xfrm>
            <a:off x="304800" y="2286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5" name="Line 10"/>
          <p:cNvSpPr>
            <a:spLocks noChangeShapeType="1"/>
          </p:cNvSpPr>
          <p:nvPr/>
        </p:nvSpPr>
        <p:spPr bwMode="auto">
          <a:xfrm>
            <a:off x="1600200" y="1524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6" name="Line 9"/>
          <p:cNvSpPr>
            <a:spLocks noChangeShapeType="1"/>
          </p:cNvSpPr>
          <p:nvPr/>
        </p:nvSpPr>
        <p:spPr bwMode="auto">
          <a:xfrm>
            <a:off x="26670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7" name="Line 10"/>
          <p:cNvSpPr>
            <a:spLocks noChangeShapeType="1"/>
          </p:cNvSpPr>
          <p:nvPr/>
        </p:nvSpPr>
        <p:spPr bwMode="auto">
          <a:xfrm>
            <a:off x="8915400" y="304800"/>
            <a:ext cx="0" cy="700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8" name="Line 9"/>
          <p:cNvSpPr>
            <a:spLocks noChangeShapeType="1"/>
          </p:cNvSpPr>
          <p:nvPr/>
        </p:nvSpPr>
        <p:spPr bwMode="auto">
          <a:xfrm>
            <a:off x="4724400" y="914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79" name="Line 10"/>
          <p:cNvSpPr>
            <a:spLocks noChangeShapeType="1"/>
          </p:cNvSpPr>
          <p:nvPr/>
        </p:nvSpPr>
        <p:spPr bwMode="auto">
          <a:xfrm>
            <a:off x="1676400" y="2286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0" name="Line 10"/>
          <p:cNvSpPr>
            <a:spLocks noChangeShapeType="1"/>
          </p:cNvSpPr>
          <p:nvPr/>
        </p:nvSpPr>
        <p:spPr bwMode="auto">
          <a:xfrm>
            <a:off x="8763000" y="228600"/>
            <a:ext cx="0" cy="700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1" name="Rectangle 5"/>
          <p:cNvSpPr>
            <a:spLocks noChangeArrowheads="1"/>
          </p:cNvSpPr>
          <p:nvPr/>
        </p:nvSpPr>
        <p:spPr bwMode="auto">
          <a:xfrm>
            <a:off x="0" y="990600"/>
            <a:ext cx="9144000" cy="5867400"/>
          </a:xfrm>
          <a:prstGeom prst="rect">
            <a:avLst/>
          </a:prstGeom>
          <a:gradFill rotWithShape="1">
            <a:gsLst>
              <a:gs pos="0">
                <a:srgbClr val="008000">
                  <a:alpha val="25998"/>
                </a:srgbClr>
              </a:gs>
              <a:gs pos="100000">
                <a:srgbClr val="BCDEC9"/>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1800">
              <a:solidFill>
                <a:schemeClr val="tx1"/>
              </a:solidFill>
              <a:latin typeface="Arial" panose="020B0604020202020204" pitchFamily="34" charset="0"/>
            </a:endParaRPr>
          </a:p>
        </p:txBody>
      </p:sp>
      <p:grpSp>
        <p:nvGrpSpPr>
          <p:cNvPr id="7182" name="Group 109"/>
          <p:cNvGrpSpPr>
            <a:grpSpLocks/>
          </p:cNvGrpSpPr>
          <p:nvPr/>
        </p:nvGrpSpPr>
        <p:grpSpPr bwMode="auto">
          <a:xfrm>
            <a:off x="381000" y="1066800"/>
            <a:ext cx="8382000" cy="533400"/>
            <a:chOff x="3552" y="3339"/>
            <a:chExt cx="412" cy="392"/>
          </a:xfrm>
        </p:grpSpPr>
        <p:grpSp>
          <p:nvGrpSpPr>
            <p:cNvPr id="7235" name="Group 110"/>
            <p:cNvGrpSpPr>
              <a:grpSpLocks/>
            </p:cNvGrpSpPr>
            <p:nvPr/>
          </p:nvGrpSpPr>
          <p:grpSpPr bwMode="auto">
            <a:xfrm>
              <a:off x="3552" y="3339"/>
              <a:ext cx="412" cy="392"/>
              <a:chOff x="2016" y="1920"/>
              <a:chExt cx="1680" cy="1680"/>
            </a:xfrm>
          </p:grpSpPr>
          <p:sp>
            <p:nvSpPr>
              <p:cNvPr id="7237" name="Oval 111"/>
              <p:cNvSpPr>
                <a:spLocks noChangeArrowheads="1"/>
              </p:cNvSpPr>
              <p:nvPr/>
            </p:nvSpPr>
            <p:spPr bwMode="gray">
              <a:xfrm>
                <a:off x="2016" y="1920"/>
                <a:ext cx="1680" cy="1680"/>
              </a:xfrm>
              <a:prstGeom prst="ellipse">
                <a:avLst/>
              </a:prstGeom>
              <a:gradFill rotWithShape="1">
                <a:gsLst>
                  <a:gs pos="0">
                    <a:srgbClr val="9966FF"/>
                  </a:gs>
                  <a:gs pos="100000">
                    <a:srgbClr val="25193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1800">
                  <a:solidFill>
                    <a:schemeClr val="tx1"/>
                  </a:solidFill>
                  <a:latin typeface="Arial" panose="020B0604020202020204" pitchFamily="34" charset="0"/>
                </a:endParaRPr>
              </a:p>
            </p:txBody>
          </p:sp>
          <p:sp>
            <p:nvSpPr>
              <p:cNvPr id="7238" name="Freeform 112"/>
              <p:cNvSpPr>
                <a:spLocks/>
              </p:cNvSpPr>
              <p:nvPr/>
            </p:nvSpPr>
            <p:spPr bwMode="gray">
              <a:xfrm>
                <a:off x="2208" y="1948"/>
                <a:ext cx="1296" cy="634"/>
              </a:xfrm>
              <a:custGeom>
                <a:avLst/>
                <a:gdLst>
                  <a:gd name="T0" fmla="*/ 667 w 1321"/>
                  <a:gd name="T1" fmla="*/ 7 h 712"/>
                  <a:gd name="T2" fmla="*/ 675 w 1321"/>
                  <a:gd name="T3" fmla="*/ 8 h 712"/>
                  <a:gd name="T4" fmla="*/ 677 w 1321"/>
                  <a:gd name="T5" fmla="*/ 8 h 712"/>
                  <a:gd name="T6" fmla="*/ 674 w 1321"/>
                  <a:gd name="T7" fmla="*/ 9 h 712"/>
                  <a:gd name="T8" fmla="*/ 665 w 1321"/>
                  <a:gd name="T9" fmla="*/ 10 h 712"/>
                  <a:gd name="T10" fmla="*/ 651 w 1321"/>
                  <a:gd name="T11" fmla="*/ 10 h 712"/>
                  <a:gd name="T12" fmla="*/ 635 w 1321"/>
                  <a:gd name="T13" fmla="*/ 10 h 712"/>
                  <a:gd name="T14" fmla="*/ 612 w 1321"/>
                  <a:gd name="T15" fmla="*/ 11 h 712"/>
                  <a:gd name="T16" fmla="*/ 588 w 1321"/>
                  <a:gd name="T17" fmla="*/ 11 h 712"/>
                  <a:gd name="T18" fmla="*/ 559 w 1321"/>
                  <a:gd name="T19" fmla="*/ 11 h 712"/>
                  <a:gd name="T20" fmla="*/ 528 w 1321"/>
                  <a:gd name="T21" fmla="*/ 11 h 712"/>
                  <a:gd name="T22" fmla="*/ 495 w 1321"/>
                  <a:gd name="T23" fmla="*/ 12 h 712"/>
                  <a:gd name="T24" fmla="*/ 459 w 1321"/>
                  <a:gd name="T25" fmla="*/ 12 h 712"/>
                  <a:gd name="T26" fmla="*/ 423 w 1321"/>
                  <a:gd name="T27" fmla="*/ 12 h 712"/>
                  <a:gd name="T28" fmla="*/ 408 w 1321"/>
                  <a:gd name="T29" fmla="*/ 12 h 712"/>
                  <a:gd name="T30" fmla="*/ 244 w 1321"/>
                  <a:gd name="T31" fmla="*/ 12 h 712"/>
                  <a:gd name="T32" fmla="*/ 241 w 1321"/>
                  <a:gd name="T33" fmla="*/ 12 h 712"/>
                  <a:gd name="T34" fmla="*/ 210 w 1321"/>
                  <a:gd name="T35" fmla="*/ 12 h 712"/>
                  <a:gd name="T36" fmla="*/ 178 w 1321"/>
                  <a:gd name="T37" fmla="*/ 12 h 712"/>
                  <a:gd name="T38" fmla="*/ 150 w 1321"/>
                  <a:gd name="T39" fmla="*/ 12 h 712"/>
                  <a:gd name="T40" fmla="*/ 122 w 1321"/>
                  <a:gd name="T41" fmla="*/ 11 h 712"/>
                  <a:gd name="T42" fmla="*/ 97 w 1321"/>
                  <a:gd name="T43" fmla="*/ 11 h 712"/>
                  <a:gd name="T44" fmla="*/ 73 w 1321"/>
                  <a:gd name="T45" fmla="*/ 11 h 712"/>
                  <a:gd name="T46" fmla="*/ 55 w 1321"/>
                  <a:gd name="T47" fmla="*/ 11 h 712"/>
                  <a:gd name="T48" fmla="*/ 32 w 1321"/>
                  <a:gd name="T49" fmla="*/ 11 h 712"/>
                  <a:gd name="T50" fmla="*/ 26 w 1321"/>
                  <a:gd name="T51" fmla="*/ 10 h 712"/>
                  <a:gd name="T52" fmla="*/ 18 w 1321"/>
                  <a:gd name="T53" fmla="*/ 10 h 712"/>
                  <a:gd name="T54" fmla="*/ 6 w 1321"/>
                  <a:gd name="T55" fmla="*/ 10 h 712"/>
                  <a:gd name="T56" fmla="*/ 0 w 1321"/>
                  <a:gd name="T57" fmla="*/ 9 h 712"/>
                  <a:gd name="T58" fmla="*/ 0 w 1321"/>
                  <a:gd name="T59" fmla="*/ 9 h 712"/>
                  <a:gd name="T60" fmla="*/ 4 w 1321"/>
                  <a:gd name="T61" fmla="*/ 8 h 712"/>
                  <a:gd name="T62" fmla="*/ 16 w 1321"/>
                  <a:gd name="T63" fmla="*/ 8 h 712"/>
                  <a:gd name="T64" fmla="*/ 26 w 1321"/>
                  <a:gd name="T65" fmla="*/ 6 h 712"/>
                  <a:gd name="T66" fmla="*/ 51 w 1321"/>
                  <a:gd name="T67" fmla="*/ 4 h 712"/>
                  <a:gd name="T68" fmla="*/ 75 w 1321"/>
                  <a:gd name="T69" fmla="*/ 4 h 712"/>
                  <a:gd name="T70" fmla="*/ 106 w 1321"/>
                  <a:gd name="T71" fmla="*/ 4 h 712"/>
                  <a:gd name="T72" fmla="*/ 138 w 1321"/>
                  <a:gd name="T73" fmla="*/ 4 h 712"/>
                  <a:gd name="T74" fmla="*/ 175 w 1321"/>
                  <a:gd name="T75" fmla="*/ 4 h 712"/>
                  <a:gd name="T76" fmla="*/ 213 w 1321"/>
                  <a:gd name="T77" fmla="*/ 4 h 712"/>
                  <a:gd name="T78" fmla="*/ 255 w 1321"/>
                  <a:gd name="T79" fmla="*/ 4 h 712"/>
                  <a:gd name="T80" fmla="*/ 298 w 1321"/>
                  <a:gd name="T81" fmla="*/ 4 h 712"/>
                  <a:gd name="T82" fmla="*/ 342 w 1321"/>
                  <a:gd name="T83" fmla="*/ 0 h 712"/>
                  <a:gd name="T84" fmla="*/ 342 w 1321"/>
                  <a:gd name="T85" fmla="*/ 0 h 712"/>
                  <a:gd name="T86" fmla="*/ 389 w 1321"/>
                  <a:gd name="T87" fmla="*/ 4 h 712"/>
                  <a:gd name="T88" fmla="*/ 433 w 1321"/>
                  <a:gd name="T89" fmla="*/ 4 h 712"/>
                  <a:gd name="T90" fmla="*/ 477 w 1321"/>
                  <a:gd name="T91" fmla="*/ 4 h 712"/>
                  <a:gd name="T92" fmla="*/ 518 w 1321"/>
                  <a:gd name="T93" fmla="*/ 4 h 712"/>
                  <a:gd name="T94" fmla="*/ 554 w 1321"/>
                  <a:gd name="T95" fmla="*/ 4 h 712"/>
                  <a:gd name="T96" fmla="*/ 589 w 1321"/>
                  <a:gd name="T97" fmla="*/ 4 h 712"/>
                  <a:gd name="T98" fmla="*/ 619 w 1321"/>
                  <a:gd name="T99" fmla="*/ 4 h 712"/>
                  <a:gd name="T100" fmla="*/ 645 w 1321"/>
                  <a:gd name="T101" fmla="*/ 5 h 712"/>
                  <a:gd name="T102" fmla="*/ 667 w 1321"/>
                  <a:gd name="T103" fmla="*/ 7 h 712"/>
                  <a:gd name="T104" fmla="*/ 667 w 1321"/>
                  <a:gd name="T105" fmla="*/ 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ru-RU"/>
              </a:p>
            </p:txBody>
          </p:sp>
        </p:grpSp>
        <p:sp>
          <p:nvSpPr>
            <p:cNvPr id="7236" name="Text Box 113"/>
            <p:cNvSpPr txBox="1">
              <a:spLocks noChangeArrowheads="1"/>
            </p:cNvSpPr>
            <p:nvPr/>
          </p:nvSpPr>
          <p:spPr bwMode="gray">
            <a:xfrm>
              <a:off x="3828" y="3450"/>
              <a:ext cx="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sz="1800">
                <a:solidFill>
                  <a:schemeClr val="tx1"/>
                </a:solidFill>
                <a:latin typeface="Arial" panose="020B0604020202020204" pitchFamily="34" charset="0"/>
              </a:endParaRPr>
            </a:p>
          </p:txBody>
        </p:sp>
      </p:grpSp>
      <p:sp>
        <p:nvSpPr>
          <p:cNvPr id="7183" name="Rectangle 19"/>
          <p:cNvSpPr>
            <a:spLocks noChangeArrowheads="1"/>
          </p:cNvSpPr>
          <p:nvPr/>
        </p:nvSpPr>
        <p:spPr bwMode="auto">
          <a:xfrm>
            <a:off x="2895600" y="11430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1800">
                <a:solidFill>
                  <a:schemeClr val="bg1"/>
                </a:solidFill>
                <a:latin typeface="Arial" panose="020B0604020202020204" pitchFamily="34" charset="0"/>
              </a:rPr>
              <a:t>Единый колл-центр  «03»</a:t>
            </a:r>
          </a:p>
        </p:txBody>
      </p:sp>
      <p:sp>
        <p:nvSpPr>
          <p:cNvPr id="7184" name="WordArt 20"/>
          <p:cNvSpPr>
            <a:spLocks noChangeArrowheads="1" noChangeShapeType="1" noTextEdit="1"/>
          </p:cNvSpPr>
          <p:nvPr/>
        </p:nvSpPr>
        <p:spPr bwMode="auto">
          <a:xfrm>
            <a:off x="1905000" y="381000"/>
            <a:ext cx="6296025" cy="381000"/>
          </a:xfrm>
          <a:prstGeom prst="rect">
            <a:avLst/>
          </a:prstGeom>
        </p:spPr>
        <p:txBody>
          <a:bodyPr wrap="none" fromWordArt="1">
            <a:prstTxWarp prst="textPlain">
              <a:avLst>
                <a:gd name="adj" fmla="val 50000"/>
              </a:avLst>
            </a:prstTxWarp>
          </a:bodyPr>
          <a:lstStyle/>
          <a:p>
            <a:pPr algn="ctr"/>
            <a:r>
              <a:rPr lang="ru-RU" sz="2400" kern="10">
                <a:ln w="9525">
                  <a:solidFill>
                    <a:srgbClr val="000000"/>
                  </a:solidFill>
                  <a:round/>
                  <a:headEnd/>
                  <a:tailEnd/>
                </a:ln>
                <a:solidFill>
                  <a:srgbClr val="800000"/>
                </a:solidFill>
              </a:rPr>
              <a:t>Станция скорой медицинской помощи</a:t>
            </a:r>
          </a:p>
        </p:txBody>
      </p:sp>
      <p:sp>
        <p:nvSpPr>
          <p:cNvPr id="7185" name="Rectangle 21"/>
          <p:cNvSpPr>
            <a:spLocks noChangeArrowheads="1"/>
          </p:cNvSpPr>
          <p:nvPr/>
        </p:nvSpPr>
        <p:spPr bwMode="auto">
          <a:xfrm>
            <a:off x="0" y="2314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7186" name="Rectangle 22"/>
          <p:cNvSpPr>
            <a:spLocks noChangeArrowheads="1"/>
          </p:cNvSpPr>
          <p:nvPr/>
        </p:nvSpPr>
        <p:spPr bwMode="auto">
          <a:xfrm>
            <a:off x="0" y="2271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7187" name="Rectangle 132"/>
          <p:cNvSpPr>
            <a:spLocks noChangeArrowheads="1"/>
          </p:cNvSpPr>
          <p:nvPr/>
        </p:nvSpPr>
        <p:spPr bwMode="gray">
          <a:xfrm>
            <a:off x="5943600" y="3657600"/>
            <a:ext cx="2971800" cy="2819400"/>
          </a:xfrm>
          <a:prstGeom prst="rect">
            <a:avLst/>
          </a:prstGeom>
          <a:gradFill rotWithShape="1">
            <a:gsLst>
              <a:gs pos="0">
                <a:srgbClr val="004B70">
                  <a:alpha val="79999"/>
                </a:srgbClr>
              </a:gs>
              <a:gs pos="100000">
                <a:srgbClr val="33AD8A"/>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1600">
              <a:solidFill>
                <a:schemeClr val="bg1"/>
              </a:solidFill>
              <a:latin typeface="Arial" panose="020B0604020202020204" pitchFamily="34" charset="0"/>
            </a:endParaRPr>
          </a:p>
        </p:txBody>
      </p:sp>
      <p:graphicFrame>
        <p:nvGraphicFramePr>
          <p:cNvPr id="1323078" name="Group 70"/>
          <p:cNvGraphicFramePr>
            <a:graphicFrameLocks noGrp="1"/>
          </p:cNvGraphicFramePr>
          <p:nvPr/>
        </p:nvGraphicFramePr>
        <p:xfrm>
          <a:off x="6019800" y="3810000"/>
          <a:ext cx="2819400" cy="2530477"/>
        </p:xfrm>
        <a:graphic>
          <a:graphicData uri="http://schemas.openxmlformats.org/drawingml/2006/table">
            <a:tbl>
              <a:tblPr/>
              <a:tblGrid>
                <a:gridCol w="2819400"/>
              </a:tblGrid>
              <a:tr h="58867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CYR" panose="020B0604020202020204" pitchFamily="34" charset="0"/>
                          <a:cs typeface="Arial" panose="020B0604020202020204" pitchFamily="34" charset="0"/>
                        </a:rPr>
                        <a:t>Профиль бригад                   </a:t>
                      </a:r>
                      <a:endParaRPr kumimoji="0" lang="ru-RU" altLang="ru-RU" sz="1600"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66"/>
                    </a:solidFill>
                  </a:tcPr>
                </a:tc>
              </a:tr>
              <a:tr h="57907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CYR" panose="020B0604020202020204" pitchFamily="34" charset="0"/>
                          <a:cs typeface="Arial" panose="020B0604020202020204" pitchFamily="34" charset="0"/>
                        </a:rPr>
                        <a:t>Врачебные общего профиля   </a:t>
                      </a:r>
                      <a:endParaRPr kumimoji="0" lang="ru-RU" altLang="ru-RU" sz="16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66"/>
                    </a:solidFill>
                  </a:tcPr>
                </a:tc>
              </a:tr>
              <a:tr h="335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CYR" panose="020B0604020202020204" pitchFamily="34" charset="0"/>
                          <a:cs typeface="Arial" panose="020B0604020202020204" pitchFamily="34" charset="0"/>
                        </a:rPr>
                        <a:t>Педиатрические</a:t>
                      </a:r>
                      <a:endParaRPr kumimoji="0" lang="ru-RU" altLang="ru-RU" sz="16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66"/>
                    </a:solidFill>
                  </a:tcPr>
                </a:tc>
              </a:tr>
              <a:tr h="335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CYR" panose="020B0604020202020204" pitchFamily="34" charset="0"/>
                          <a:cs typeface="Arial" panose="020B0604020202020204" pitchFamily="34" charset="0"/>
                        </a:rPr>
                        <a:t>Реанимационные</a:t>
                      </a:r>
                      <a:endParaRPr kumimoji="0" lang="ru-RU" altLang="ru-RU" sz="16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66"/>
                    </a:solidFill>
                  </a:tcPr>
                </a:tc>
              </a:tr>
              <a:tr h="335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CYR" panose="020B0604020202020204" pitchFamily="34" charset="0"/>
                          <a:cs typeface="Arial" panose="020B0604020202020204" pitchFamily="34" charset="0"/>
                        </a:rPr>
                        <a:t>Психиатрические</a:t>
                      </a:r>
                      <a:endParaRPr kumimoji="0" lang="ru-RU" altLang="ru-RU" sz="16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66"/>
                    </a:solidFill>
                  </a:tcPr>
                </a:tc>
              </a:tr>
              <a:tr h="35701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CYR" panose="020B0604020202020204" pitchFamily="34" charset="0"/>
                          <a:cs typeface="Arial" panose="020B0604020202020204" pitchFamily="34" charset="0"/>
                        </a:rPr>
                        <a:t>Фельдшерские</a:t>
                      </a:r>
                      <a:endParaRPr kumimoji="0" lang="ru-RU" altLang="ru-RU" sz="16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66"/>
                    </a:solidFill>
                  </a:tcPr>
                </a:tc>
              </a:tr>
            </a:tbl>
          </a:graphicData>
        </a:graphic>
      </p:graphicFrame>
      <p:pic>
        <p:nvPicPr>
          <p:cNvPr id="7204" name="Picture 47" descr="02032009(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75" y="1743075"/>
            <a:ext cx="18002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5" name="Picture 48" descr="PA1900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52800"/>
            <a:ext cx="1752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6" name="Picture 2" descr="C:\Users\1\Desktop\практика\02012007088-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5006975"/>
            <a:ext cx="16764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7" name="Rectangle 50"/>
          <p:cNvSpPr>
            <a:spLocks noChangeArrowheads="1"/>
          </p:cNvSpPr>
          <p:nvPr/>
        </p:nvSpPr>
        <p:spPr bwMode="auto">
          <a:xfrm>
            <a:off x="0" y="3000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7208" name="Rectangle 51"/>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pic>
        <p:nvPicPr>
          <p:cNvPr id="7209" name="Picture 52" descr="892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Rectangle 132"/>
          <p:cNvSpPr>
            <a:spLocks noChangeArrowheads="1"/>
          </p:cNvSpPr>
          <p:nvPr/>
        </p:nvSpPr>
        <p:spPr bwMode="gray">
          <a:xfrm>
            <a:off x="5867400" y="1828800"/>
            <a:ext cx="3048000" cy="762000"/>
          </a:xfrm>
          <a:prstGeom prst="rect">
            <a:avLst/>
          </a:prstGeom>
          <a:gradFill rotWithShape="1">
            <a:gsLst>
              <a:gs pos="0">
                <a:srgbClr val="004B70">
                  <a:alpha val="79999"/>
                </a:srgbClr>
              </a:gs>
              <a:gs pos="100000">
                <a:srgbClr val="33AD8A"/>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1800">
              <a:solidFill>
                <a:schemeClr val="tx1"/>
              </a:solidFill>
              <a:latin typeface="Arial" panose="020B0604020202020204" pitchFamily="34" charset="0"/>
            </a:endParaRPr>
          </a:p>
        </p:txBody>
      </p:sp>
      <p:graphicFrame>
        <p:nvGraphicFramePr>
          <p:cNvPr id="1323077" name="Group 69"/>
          <p:cNvGraphicFramePr>
            <a:graphicFrameLocks noGrp="1"/>
          </p:cNvGraphicFramePr>
          <p:nvPr/>
        </p:nvGraphicFramePr>
        <p:xfrm>
          <a:off x="6019800" y="1905000"/>
          <a:ext cx="2819400" cy="628650"/>
        </p:xfrm>
        <a:graphic>
          <a:graphicData uri="http://schemas.openxmlformats.org/drawingml/2006/table">
            <a:tbl>
              <a:tblPr/>
              <a:tblGrid>
                <a:gridCol w="2819400"/>
              </a:tblGrid>
              <a:tr h="628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Arial" panose="020B0604020202020204" pitchFamily="34" charset="0"/>
                        </a:rPr>
                        <a:t>Вывозов в год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Arial" panose="020B0604020202020204" pitchFamily="34" charset="0"/>
                        </a:rPr>
                        <a:t>-  более 250 тысяч</a:t>
                      </a:r>
                    </a:p>
                  </a:txBody>
                  <a:tcPr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r>
            </a:tbl>
          </a:graphicData>
        </a:graphic>
      </p:graphicFrame>
      <p:sp>
        <p:nvSpPr>
          <p:cNvPr id="7217" name="Rectangle 61"/>
          <p:cNvSpPr>
            <a:spLocks noChangeArrowheads="1"/>
          </p:cNvSpPr>
          <p:nvPr/>
        </p:nvSpPr>
        <p:spPr bwMode="auto">
          <a:xfrm>
            <a:off x="457200" y="1676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7218" name="Rectangle 132"/>
          <p:cNvSpPr>
            <a:spLocks noChangeArrowheads="1"/>
          </p:cNvSpPr>
          <p:nvPr/>
        </p:nvSpPr>
        <p:spPr bwMode="gray">
          <a:xfrm>
            <a:off x="5867400" y="2743200"/>
            <a:ext cx="3048000" cy="762000"/>
          </a:xfrm>
          <a:prstGeom prst="rect">
            <a:avLst/>
          </a:prstGeom>
          <a:gradFill rotWithShape="1">
            <a:gsLst>
              <a:gs pos="0">
                <a:srgbClr val="004B70">
                  <a:alpha val="79999"/>
                </a:srgbClr>
              </a:gs>
              <a:gs pos="100000">
                <a:srgbClr val="33AD8A"/>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a:solidFill>
                <a:schemeClr val="tx1"/>
              </a:solidFill>
              <a:latin typeface="Arial" panose="020B0604020202020204" pitchFamily="34" charset="0"/>
            </a:endParaRPr>
          </a:p>
        </p:txBody>
      </p:sp>
      <p:graphicFrame>
        <p:nvGraphicFramePr>
          <p:cNvPr id="1323080" name="Group 72"/>
          <p:cNvGraphicFramePr>
            <a:graphicFrameLocks noGrp="1"/>
          </p:cNvGraphicFramePr>
          <p:nvPr/>
        </p:nvGraphicFramePr>
        <p:xfrm>
          <a:off x="6019800" y="2819400"/>
          <a:ext cx="2819400" cy="628650"/>
        </p:xfrm>
        <a:graphic>
          <a:graphicData uri="http://schemas.openxmlformats.org/drawingml/2006/table">
            <a:tbl>
              <a:tblPr/>
              <a:tblGrid>
                <a:gridCol w="2819400"/>
              </a:tblGrid>
              <a:tr h="628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Сотрудников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Arial" panose="020B0604020202020204" pitchFamily="34" charset="0"/>
                          <a:cs typeface="Arial" panose="020B0604020202020204" pitchFamily="34" charset="0"/>
                        </a:rPr>
                        <a:t>-  более 800 </a:t>
                      </a:r>
                      <a:endParaRPr kumimoji="0" lang="ru-RU" altLang="ru-RU"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r>
            </a:tbl>
          </a:graphicData>
        </a:graphic>
      </p:graphicFrame>
      <p:pic>
        <p:nvPicPr>
          <p:cNvPr id="72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470400"/>
            <a:ext cx="3657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26" name="Object 62"/>
          <p:cNvGraphicFramePr>
            <a:graphicFrameLocks noChangeAspect="1"/>
          </p:cNvGraphicFramePr>
          <p:nvPr/>
        </p:nvGraphicFramePr>
        <p:xfrm>
          <a:off x="76200" y="1758950"/>
          <a:ext cx="3657600" cy="2482850"/>
        </p:xfrm>
        <a:graphic>
          <a:graphicData uri="http://schemas.openxmlformats.org/presentationml/2006/ole">
            <mc:AlternateContent xmlns:mc="http://schemas.openxmlformats.org/markup-compatibility/2006">
              <mc:Choice xmlns:v="urn:schemas-microsoft-com:vml" Requires="v">
                <p:oleObj spid="_x0000_s1055" name="Слайд" r:id="rId8" imgW="4572024" imgH="3428881" progId="PowerPoint.Slide.8">
                  <p:embed/>
                </p:oleObj>
              </mc:Choice>
              <mc:Fallback>
                <p:oleObj name="Слайд" r:id="rId8" imgW="4572024" imgH="3428881" progId="PowerPoint.Slid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758950"/>
                        <a:ext cx="36576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27" name="Rectangle 65"/>
          <p:cNvSpPr>
            <a:spLocks noChangeArrowheads="1"/>
          </p:cNvSpPr>
          <p:nvPr/>
        </p:nvSpPr>
        <p:spPr bwMode="auto">
          <a:xfrm>
            <a:off x="76200" y="4210050"/>
            <a:ext cx="3657600" cy="339725"/>
          </a:xfrm>
          <a:prstGeom prst="rect">
            <a:avLst/>
          </a:prstGeom>
          <a:solidFill>
            <a:srgbClr val="006666"/>
          </a:solidFill>
          <a:ln w="9525">
            <a:solidFill>
              <a:srgbClr val="800080"/>
            </a:solidFill>
            <a:miter lim="800000"/>
            <a:headEnd/>
            <a:tailEnd/>
          </a:ln>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1600">
                <a:solidFill>
                  <a:schemeClr val="bg1"/>
                </a:solidFill>
                <a:latin typeface="Arial" panose="020B0604020202020204" pitchFamily="34" charset="0"/>
              </a:rPr>
              <a:t>г. Иркутск и Иркутский р-н</a:t>
            </a:r>
            <a:endParaRPr lang="ru-RU" altLang="ru-RU" sz="1600">
              <a:solidFill>
                <a:srgbClr val="000066"/>
              </a:solidFill>
              <a:latin typeface="Arial" panose="020B0604020202020204" pitchFamily="34" charset="0"/>
            </a:endParaRPr>
          </a:p>
        </p:txBody>
      </p:sp>
      <p:pic>
        <p:nvPicPr>
          <p:cNvPr id="7228"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1113" y="5868988"/>
            <a:ext cx="31908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9"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200" y="5518150"/>
            <a:ext cx="314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0"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5876925"/>
            <a:ext cx="314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1"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1663" y="3313113"/>
            <a:ext cx="31908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2"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4063" y="3465513"/>
            <a:ext cx="31908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3"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1875" y="5189538"/>
            <a:ext cx="31908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4" name="Picture 16" descr="j043363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0688" y="5176838"/>
            <a:ext cx="31908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95617"/>
      </p:ext>
    </p:extLst>
  </p:cSld>
  <p:clrMapOvr>
    <a:masterClrMapping/>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Rectangle 11"/>
          <p:cNvSpPr>
            <a:spLocks noChangeArrowheads="1"/>
          </p:cNvSpPr>
          <p:nvPr/>
        </p:nvSpPr>
        <p:spPr bwMode="auto">
          <a:xfrm>
            <a:off x="0" y="0"/>
            <a:ext cx="9144000" cy="6858000"/>
          </a:xfrm>
          <a:prstGeom prst="rect">
            <a:avLst/>
          </a:prstGeom>
          <a:gradFill rotWithShape="1">
            <a:gsLst>
              <a:gs pos="0">
                <a:srgbClr val="BCDEC9">
                  <a:alpha val="42000"/>
                </a:srgbClr>
              </a:gs>
              <a:gs pos="100000">
                <a:srgbClr val="9CBA9C"/>
              </a:gs>
            </a:gsLst>
            <a:lin ang="2700000" scaled="1"/>
          </a:gradFill>
          <a:ln w="9525">
            <a:solidFill>
              <a:srgbClr val="008000"/>
            </a:solidFill>
            <a:miter lim="800000"/>
            <a:headEnd/>
            <a:tailEnd/>
          </a:ln>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90000"/>
              </a:lnSpc>
              <a:spcBef>
                <a:spcPct val="20000"/>
              </a:spcBef>
              <a:buClrTx/>
              <a:buSzTx/>
              <a:buFontTx/>
              <a:buNone/>
            </a:pPr>
            <a:endParaRPr lang="ru-RU" altLang="ru-RU" sz="3000" b="0">
              <a:solidFill>
                <a:schemeClr val="tx1"/>
              </a:solidFill>
              <a:latin typeface="Arial" panose="020B0604020202020204" pitchFamily="34" charset="0"/>
            </a:endParaRPr>
          </a:p>
        </p:txBody>
      </p:sp>
      <p:sp>
        <p:nvSpPr>
          <p:cNvPr id="8195" name="Rectangle 2"/>
          <p:cNvSpPr>
            <a:spLocks noChangeArrowheads="1"/>
          </p:cNvSpPr>
          <p:nvPr/>
        </p:nvSpPr>
        <p:spPr bwMode="auto">
          <a:xfrm>
            <a:off x="323850" y="188913"/>
            <a:ext cx="6769100" cy="1295400"/>
          </a:xfrm>
          <a:prstGeom prst="rect">
            <a:avLst/>
          </a:prstGeom>
          <a:solidFill>
            <a:srgbClr val="6581C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8196" name="Rectangle 3"/>
          <p:cNvSpPr>
            <a:spLocks noChangeArrowheads="1"/>
          </p:cNvSpPr>
          <p:nvPr/>
        </p:nvSpPr>
        <p:spPr bwMode="auto">
          <a:xfrm>
            <a:off x="6948488" y="0"/>
            <a:ext cx="2195512" cy="6858000"/>
          </a:xfrm>
          <a:prstGeom prst="rect">
            <a:avLst/>
          </a:prstGeom>
          <a:solidFill>
            <a:srgbClr val="889DD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8197" name="Rectangle 5"/>
          <p:cNvSpPr>
            <a:spLocks noChangeArrowheads="1"/>
          </p:cNvSpPr>
          <p:nvPr/>
        </p:nvSpPr>
        <p:spPr bwMode="auto">
          <a:xfrm>
            <a:off x="0" y="1600200"/>
            <a:ext cx="8991600" cy="5257800"/>
          </a:xfrm>
          <a:prstGeom prst="rect">
            <a:avLst/>
          </a:prstGeom>
          <a:gradFill rotWithShape="1">
            <a:gsLst>
              <a:gs pos="0">
                <a:srgbClr val="008000">
                  <a:alpha val="25998"/>
                </a:srgbClr>
              </a:gs>
              <a:gs pos="100000">
                <a:srgbClr val="BCDEC9"/>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8198" name="Rectangle 2"/>
          <p:cNvSpPr>
            <a:spLocks noChangeArrowheads="1"/>
          </p:cNvSpPr>
          <p:nvPr/>
        </p:nvSpPr>
        <p:spPr bwMode="auto">
          <a:xfrm>
            <a:off x="323850" y="188913"/>
            <a:ext cx="8496300" cy="1295400"/>
          </a:xfrm>
          <a:prstGeom prst="rect">
            <a:avLst/>
          </a:prstGeom>
          <a:gradFill rotWithShape="1">
            <a:gsLst>
              <a:gs pos="0">
                <a:srgbClr val="BCDEC9">
                  <a:alpha val="85001"/>
                </a:srgbClr>
              </a:gs>
              <a:gs pos="100000">
                <a:srgbClr val="57675D"/>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8199" name="Line 9"/>
          <p:cNvSpPr>
            <a:spLocks noChangeShapeType="1"/>
          </p:cNvSpPr>
          <p:nvPr/>
        </p:nvSpPr>
        <p:spPr bwMode="auto">
          <a:xfrm>
            <a:off x="611188" y="333375"/>
            <a:ext cx="42465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00" name="Line 10"/>
          <p:cNvSpPr>
            <a:spLocks noChangeShapeType="1"/>
          </p:cNvSpPr>
          <p:nvPr/>
        </p:nvSpPr>
        <p:spPr bwMode="auto">
          <a:xfrm>
            <a:off x="2667000" y="4572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01" name="Rectangle 12"/>
          <p:cNvSpPr>
            <a:spLocks noChangeArrowheads="1"/>
          </p:cNvSpPr>
          <p:nvPr/>
        </p:nvSpPr>
        <p:spPr bwMode="auto">
          <a:xfrm>
            <a:off x="152400" y="1676400"/>
            <a:ext cx="8763000" cy="4953000"/>
          </a:xfrm>
          <a:prstGeom prst="rect">
            <a:avLst/>
          </a:prstGeom>
          <a:gradFill rotWithShape="1">
            <a:gsLst>
              <a:gs pos="0">
                <a:schemeClr val="accent1"/>
              </a:gs>
              <a:gs pos="100000">
                <a:srgbClr val="EFF7F2"/>
              </a:gs>
            </a:gsLst>
            <a:lin ang="5400000" scaled="1"/>
          </a:gra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ru-RU" altLang="ru-RU" sz="2600">
                <a:solidFill>
                  <a:srgbClr val="160068"/>
                </a:solidFill>
                <a:latin typeface="Arial" panose="020B0604020202020204" pitchFamily="34" charset="0"/>
              </a:rPr>
              <a:t> </a:t>
            </a:r>
            <a:endParaRPr lang="ru-RU" altLang="ru-RU" sz="1800" b="0">
              <a:solidFill>
                <a:schemeClr val="tx1"/>
              </a:solidFill>
              <a:latin typeface="Arial" panose="020B0604020202020204" pitchFamily="34" charset="0"/>
            </a:endParaRPr>
          </a:p>
        </p:txBody>
      </p:sp>
      <p:sp>
        <p:nvSpPr>
          <p:cNvPr id="8202" name="Rectangle 4"/>
          <p:cNvSpPr>
            <a:spLocks noChangeArrowheads="1"/>
          </p:cNvSpPr>
          <p:nvPr/>
        </p:nvSpPr>
        <p:spPr bwMode="auto">
          <a:xfrm>
            <a:off x="2971800" y="533400"/>
            <a:ext cx="5570538" cy="792163"/>
          </a:xfrm>
          <a:prstGeom prst="rect">
            <a:avLst/>
          </a:prstGeom>
          <a:gradFill rotWithShape="1">
            <a:gsLst>
              <a:gs pos="0">
                <a:schemeClr val="accent1">
                  <a:alpha val="71001"/>
                </a:schemeClr>
              </a:gs>
              <a:gs pos="100000">
                <a:srgbClr val="D3E5C9"/>
              </a:gs>
            </a:gsLst>
            <a:lin ang="5400000" scaled="1"/>
          </a:gradFill>
          <a:ln w="9525" algn="ctr">
            <a:solidFill>
              <a:srgbClr val="889DD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ru-RU" altLang="ru-RU" sz="3000">
                <a:solidFill>
                  <a:srgbClr val="0F2101"/>
                </a:solidFill>
                <a:latin typeface="Times New Roman" panose="02020603050405020304" pitchFamily="18" charset="0"/>
              </a:rPr>
              <a:t> </a:t>
            </a:r>
            <a:r>
              <a:rPr lang="ru-RU" altLang="ru-RU" sz="2400">
                <a:solidFill>
                  <a:srgbClr val="660033"/>
                </a:solidFill>
                <a:latin typeface="Times New Roman" panose="02020603050405020304" pitchFamily="18" charset="0"/>
              </a:rPr>
              <a:t>Современное оснащение </a:t>
            </a:r>
            <a:endParaRPr lang="ru-RU" altLang="ru-RU" sz="2400">
              <a:solidFill>
                <a:srgbClr val="660033"/>
              </a:solidFill>
              <a:latin typeface="Arial" panose="020B0604020202020204" pitchFamily="34" charset="0"/>
            </a:endParaRPr>
          </a:p>
        </p:txBody>
      </p:sp>
      <p:pic>
        <p:nvPicPr>
          <p:cNvPr id="8203" name="Picture 109" descr="P1291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43400"/>
            <a:ext cx="27432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2" descr="02032009(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050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13" descr="P1291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42900"/>
            <a:ext cx="158432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18" descr="020 Фото-форум 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43400"/>
            <a:ext cx="27432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19" descr="P1291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9050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20" descr="ambulance-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343400"/>
            <a:ext cx="26876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22" descr="DSCN18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828800"/>
            <a:ext cx="27432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67981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227">
                                            <p:bg/>
                                          </p:spTgt>
                                        </p:tgtEl>
                                        <p:attrNameLst>
                                          <p:attrName>style.visibility</p:attrName>
                                        </p:attrNameLst>
                                      </p:cBhvr>
                                      <p:to>
                                        <p:strVal val="visible"/>
                                      </p:to>
                                    </p:set>
                                    <p:anim calcmode="lin" valueType="num">
                                      <p:cBhvr>
                                        <p:cTn id="7" dur="500" fill="hold"/>
                                        <p:tgtEl>
                                          <p:spTgt spid="9227">
                                            <p:bg/>
                                          </p:spTgt>
                                        </p:tgtEl>
                                        <p:attrNameLst>
                                          <p:attrName>ppt_w</p:attrName>
                                        </p:attrNameLst>
                                      </p:cBhvr>
                                      <p:tavLst>
                                        <p:tav tm="0">
                                          <p:val>
                                            <p:fltVal val="0"/>
                                          </p:val>
                                        </p:tav>
                                        <p:tav tm="100000">
                                          <p:val>
                                            <p:strVal val="#ppt_w"/>
                                          </p:val>
                                        </p:tav>
                                      </p:tavLst>
                                    </p:anim>
                                    <p:anim calcmode="lin" valueType="num">
                                      <p:cBhvr>
                                        <p:cTn id="8" dur="500" fill="hold"/>
                                        <p:tgtEl>
                                          <p:spTgt spid="9227">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nodePh="1">
                                  <p:stCondLst>
                                    <p:cond delay="0"/>
                                  </p:stCondLst>
                                  <p:endCondLst>
                                    <p:cond evt="begin" delay="0">
                                      <p:tn val="9"/>
                                    </p:cond>
                                  </p:endCondLst>
                                  <p:childTnLst>
                                    <p:set>
                                      <p:cBhvr>
                                        <p:cTn id="10" dur="1" fill="hold">
                                          <p:stCondLst>
                                            <p:cond delay="0"/>
                                          </p:stCondLst>
                                        </p:cTn>
                                        <p:tgtEl>
                                          <p:spTgt spid="9227">
                                            <p:txEl>
                                              <p:pRg st="0" end="0"/>
                                            </p:txEl>
                                          </p:spTgt>
                                        </p:tgtEl>
                                        <p:attrNameLst>
                                          <p:attrName>style.visibility</p:attrName>
                                        </p:attrNameLst>
                                      </p:cBhvr>
                                      <p:to>
                                        <p:strVal val="visible"/>
                                      </p:to>
                                    </p:set>
                                    <p:anim calcmode="lin" valueType="num">
                                      <p:cBhvr>
                                        <p:cTn id="11" dur="500" fill="hold"/>
                                        <p:tgtEl>
                                          <p:spTgt spid="922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22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9392"/>
            <a:ext cx="9001000" cy="1296144"/>
          </a:xfrm>
        </p:spPr>
        <p:txBody>
          <a:bodyPr>
            <a:noAutofit/>
          </a:bodyPr>
          <a:lstStyle/>
          <a:p>
            <a:r>
              <a:rPr lang="ru-RU" sz="2800" dirty="0" smtClean="0"/>
              <a:t/>
            </a:r>
            <a:br>
              <a:rPr lang="ru-RU" sz="2800" dirty="0" smtClean="0"/>
            </a:br>
            <a:r>
              <a:rPr lang="ru-RU" sz="2800" b="1" dirty="0" smtClean="0">
                <a:latin typeface="Times New Roman" panose="02020603050405020304" pitchFamily="18" charset="0"/>
                <a:cs typeface="Times New Roman" panose="02020603050405020304" pitchFamily="18" charset="0"/>
              </a:rPr>
              <a:t>1950-х годах был добавлен еще один пост и врачи скорой помощи стали выезжать в близлежащие села, радиус обслуживания 90-120 км.</a:t>
            </a:r>
            <a:r>
              <a:rPr lang="ru-RU" sz="2800" dirty="0" smtClean="0"/>
              <a:t/>
            </a:r>
            <a:br>
              <a:rPr lang="ru-RU" sz="2800" dirty="0" smtClean="0"/>
            </a:br>
            <a:endParaRPr lang="ru-RU" sz="2800" dirty="0"/>
          </a:p>
        </p:txBody>
      </p:sp>
      <p:pic>
        <p:nvPicPr>
          <p:cNvPr id="4" name="Содержимое 3" descr="2.png"/>
          <p:cNvPicPr>
            <a:picLocks noGrp="1" noChangeAspect="1"/>
          </p:cNvPicPr>
          <p:nvPr>
            <p:ph idx="1"/>
          </p:nvPr>
        </p:nvPicPr>
        <p:blipFill>
          <a:blip r:embed="rId3"/>
          <a:stretch>
            <a:fillRect/>
          </a:stretch>
        </p:blipFill>
        <p:spPr>
          <a:xfrm>
            <a:off x="251520" y="1250112"/>
            <a:ext cx="8712968" cy="5491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Rectangle 11"/>
          <p:cNvSpPr>
            <a:spLocks noChangeArrowheads="1"/>
          </p:cNvSpPr>
          <p:nvPr/>
        </p:nvSpPr>
        <p:spPr bwMode="auto">
          <a:xfrm>
            <a:off x="0" y="0"/>
            <a:ext cx="9144000" cy="6858000"/>
          </a:xfrm>
          <a:prstGeom prst="rect">
            <a:avLst/>
          </a:prstGeom>
          <a:gradFill rotWithShape="1">
            <a:gsLst>
              <a:gs pos="0">
                <a:srgbClr val="BCDEC9">
                  <a:alpha val="42000"/>
                </a:srgbClr>
              </a:gs>
              <a:gs pos="100000">
                <a:srgbClr val="9CBA9C"/>
              </a:gs>
            </a:gsLst>
            <a:lin ang="2700000" scaled="1"/>
          </a:gradFill>
          <a:ln w="9525">
            <a:solidFill>
              <a:srgbClr val="008000"/>
            </a:solidFill>
            <a:miter lim="800000"/>
            <a:headEnd/>
            <a:tailEnd/>
          </a:ln>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90000"/>
              </a:lnSpc>
              <a:spcBef>
                <a:spcPct val="20000"/>
              </a:spcBef>
              <a:buClrTx/>
              <a:buSzTx/>
              <a:buFontTx/>
              <a:buNone/>
            </a:pPr>
            <a:endParaRPr lang="ru-RU" altLang="ru-RU" sz="3000" b="0">
              <a:solidFill>
                <a:schemeClr val="tx1"/>
              </a:solidFill>
              <a:latin typeface="Arial" panose="020B0604020202020204" pitchFamily="34" charset="0"/>
            </a:endParaRPr>
          </a:p>
        </p:txBody>
      </p:sp>
      <p:sp>
        <p:nvSpPr>
          <p:cNvPr id="9219" name="Rectangle 2"/>
          <p:cNvSpPr>
            <a:spLocks noChangeArrowheads="1"/>
          </p:cNvSpPr>
          <p:nvPr/>
        </p:nvSpPr>
        <p:spPr bwMode="auto">
          <a:xfrm>
            <a:off x="323850" y="188913"/>
            <a:ext cx="6769100" cy="1295400"/>
          </a:xfrm>
          <a:prstGeom prst="rect">
            <a:avLst/>
          </a:prstGeom>
          <a:solidFill>
            <a:srgbClr val="6581C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9220" name="Rectangle 3"/>
          <p:cNvSpPr>
            <a:spLocks noChangeArrowheads="1"/>
          </p:cNvSpPr>
          <p:nvPr/>
        </p:nvSpPr>
        <p:spPr bwMode="auto">
          <a:xfrm>
            <a:off x="6948488" y="0"/>
            <a:ext cx="2195512" cy="6858000"/>
          </a:xfrm>
          <a:prstGeom prst="rect">
            <a:avLst/>
          </a:prstGeom>
          <a:solidFill>
            <a:srgbClr val="889DD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9221" name="Rectangle 5"/>
          <p:cNvSpPr>
            <a:spLocks noChangeArrowheads="1"/>
          </p:cNvSpPr>
          <p:nvPr/>
        </p:nvSpPr>
        <p:spPr bwMode="auto">
          <a:xfrm>
            <a:off x="0" y="1600200"/>
            <a:ext cx="8991600" cy="5257800"/>
          </a:xfrm>
          <a:prstGeom prst="rect">
            <a:avLst/>
          </a:prstGeom>
          <a:gradFill rotWithShape="1">
            <a:gsLst>
              <a:gs pos="0">
                <a:srgbClr val="008000">
                  <a:alpha val="25998"/>
                </a:srgbClr>
              </a:gs>
              <a:gs pos="100000">
                <a:srgbClr val="BCDEC9"/>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9222" name="Rectangle 2"/>
          <p:cNvSpPr>
            <a:spLocks noChangeArrowheads="1"/>
          </p:cNvSpPr>
          <p:nvPr/>
        </p:nvSpPr>
        <p:spPr bwMode="auto">
          <a:xfrm>
            <a:off x="323850" y="188913"/>
            <a:ext cx="8667750" cy="1295400"/>
          </a:xfrm>
          <a:prstGeom prst="rect">
            <a:avLst/>
          </a:prstGeom>
          <a:gradFill rotWithShape="1">
            <a:gsLst>
              <a:gs pos="0">
                <a:srgbClr val="BCDEC9">
                  <a:alpha val="85001"/>
                </a:srgbClr>
              </a:gs>
              <a:gs pos="100000">
                <a:srgbClr val="57675D"/>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9223" name="Line 9"/>
          <p:cNvSpPr>
            <a:spLocks noChangeShapeType="1"/>
          </p:cNvSpPr>
          <p:nvPr/>
        </p:nvSpPr>
        <p:spPr bwMode="auto">
          <a:xfrm>
            <a:off x="611188" y="333375"/>
            <a:ext cx="42465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4" name="Line 10"/>
          <p:cNvSpPr>
            <a:spLocks noChangeShapeType="1"/>
          </p:cNvSpPr>
          <p:nvPr/>
        </p:nvSpPr>
        <p:spPr bwMode="auto">
          <a:xfrm>
            <a:off x="2362200" y="4572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5" name="Rectangle 12"/>
          <p:cNvSpPr>
            <a:spLocks noChangeArrowheads="1"/>
          </p:cNvSpPr>
          <p:nvPr/>
        </p:nvSpPr>
        <p:spPr bwMode="auto">
          <a:xfrm>
            <a:off x="152400" y="1676400"/>
            <a:ext cx="8763000" cy="4953000"/>
          </a:xfrm>
          <a:prstGeom prst="rect">
            <a:avLst/>
          </a:prstGeom>
          <a:gradFill rotWithShape="1">
            <a:gsLst>
              <a:gs pos="0">
                <a:schemeClr val="accent1"/>
              </a:gs>
              <a:gs pos="100000">
                <a:srgbClr val="EFF7F2"/>
              </a:gs>
            </a:gsLst>
            <a:lin ang="5400000" scaled="1"/>
          </a:gra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ru-RU" altLang="ru-RU" sz="2600">
                <a:solidFill>
                  <a:srgbClr val="160068"/>
                </a:solidFill>
                <a:latin typeface="Arial" panose="020B0604020202020204" pitchFamily="34" charset="0"/>
              </a:rPr>
              <a:t> </a:t>
            </a:r>
            <a:endParaRPr lang="ru-RU" altLang="ru-RU" sz="1800" b="0">
              <a:solidFill>
                <a:schemeClr val="tx1"/>
              </a:solidFill>
              <a:latin typeface="Arial" panose="020B0604020202020204" pitchFamily="34" charset="0"/>
            </a:endParaRPr>
          </a:p>
        </p:txBody>
      </p:sp>
      <p:sp>
        <p:nvSpPr>
          <p:cNvPr id="9226" name="Rectangle 4"/>
          <p:cNvSpPr>
            <a:spLocks noChangeArrowheads="1"/>
          </p:cNvSpPr>
          <p:nvPr/>
        </p:nvSpPr>
        <p:spPr bwMode="auto">
          <a:xfrm>
            <a:off x="2590800" y="533400"/>
            <a:ext cx="6324600" cy="792163"/>
          </a:xfrm>
          <a:prstGeom prst="rect">
            <a:avLst/>
          </a:prstGeom>
          <a:gradFill rotWithShape="1">
            <a:gsLst>
              <a:gs pos="0">
                <a:schemeClr val="accent1">
                  <a:alpha val="71001"/>
                </a:schemeClr>
              </a:gs>
              <a:gs pos="100000">
                <a:srgbClr val="D3E5C9"/>
              </a:gs>
            </a:gsLst>
            <a:lin ang="5400000" scaled="1"/>
          </a:gradFill>
          <a:ln w="9525" algn="ctr">
            <a:solidFill>
              <a:srgbClr val="889DD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ru-RU" altLang="ru-RU" sz="3000">
                <a:solidFill>
                  <a:srgbClr val="0F2101"/>
                </a:solidFill>
                <a:latin typeface="Times New Roman" panose="02020603050405020304" pitchFamily="18" charset="0"/>
              </a:rPr>
              <a:t> </a:t>
            </a:r>
            <a:r>
              <a:rPr lang="ru-RU" altLang="ru-RU" sz="2400">
                <a:solidFill>
                  <a:srgbClr val="800000"/>
                </a:solidFill>
                <a:latin typeface="Times New Roman" panose="02020603050405020304" pitchFamily="18" charset="0"/>
              </a:rPr>
              <a:t>Оказание скорой медицинской помощи</a:t>
            </a:r>
            <a:endParaRPr lang="ru-RU" altLang="ru-RU" sz="2400">
              <a:solidFill>
                <a:srgbClr val="800000"/>
              </a:solidFill>
              <a:latin typeface="Arial" panose="020B0604020202020204" pitchFamily="34" charset="0"/>
            </a:endParaRPr>
          </a:p>
        </p:txBody>
      </p:sp>
      <p:pic>
        <p:nvPicPr>
          <p:cNvPr id="2" name="Picture 18" descr="PA1900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25146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2" descr="C:\Users\1\Desktop\практика\100720080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8138"/>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 descr="C:\Users\1\Desktop\практика\02012007088-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14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1" name="Group 109"/>
          <p:cNvGrpSpPr>
            <a:grpSpLocks/>
          </p:cNvGrpSpPr>
          <p:nvPr/>
        </p:nvGrpSpPr>
        <p:grpSpPr bwMode="auto">
          <a:xfrm>
            <a:off x="3048000" y="1905000"/>
            <a:ext cx="3657600" cy="533400"/>
            <a:chOff x="3552" y="3339"/>
            <a:chExt cx="412" cy="392"/>
          </a:xfrm>
        </p:grpSpPr>
        <p:grpSp>
          <p:nvGrpSpPr>
            <p:cNvPr id="9241" name="Group 110"/>
            <p:cNvGrpSpPr>
              <a:grpSpLocks/>
            </p:cNvGrpSpPr>
            <p:nvPr/>
          </p:nvGrpSpPr>
          <p:grpSpPr bwMode="auto">
            <a:xfrm>
              <a:off x="3552" y="3339"/>
              <a:ext cx="412" cy="392"/>
              <a:chOff x="2016" y="1920"/>
              <a:chExt cx="1680" cy="1680"/>
            </a:xfrm>
          </p:grpSpPr>
          <p:sp>
            <p:nvSpPr>
              <p:cNvPr id="9243" name="Oval 111"/>
              <p:cNvSpPr>
                <a:spLocks noChangeArrowheads="1"/>
              </p:cNvSpPr>
              <p:nvPr/>
            </p:nvSpPr>
            <p:spPr bwMode="gray">
              <a:xfrm>
                <a:off x="2016" y="1920"/>
                <a:ext cx="1680" cy="1680"/>
              </a:xfrm>
              <a:prstGeom prst="ellipse">
                <a:avLst/>
              </a:prstGeom>
              <a:gradFill rotWithShape="1">
                <a:gsLst>
                  <a:gs pos="0">
                    <a:srgbClr val="9966FF"/>
                  </a:gs>
                  <a:gs pos="100000">
                    <a:srgbClr val="25193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a:solidFill>
                    <a:schemeClr val="tx1"/>
                  </a:solidFill>
                  <a:latin typeface="Arial" panose="020B0604020202020204" pitchFamily="34" charset="0"/>
                </a:endParaRPr>
              </a:p>
            </p:txBody>
          </p:sp>
          <p:sp>
            <p:nvSpPr>
              <p:cNvPr id="9244" name="Freeform 112"/>
              <p:cNvSpPr>
                <a:spLocks/>
              </p:cNvSpPr>
              <p:nvPr/>
            </p:nvSpPr>
            <p:spPr bwMode="gray">
              <a:xfrm>
                <a:off x="2208" y="1948"/>
                <a:ext cx="1296" cy="634"/>
              </a:xfrm>
              <a:custGeom>
                <a:avLst/>
                <a:gdLst>
                  <a:gd name="T0" fmla="*/ 667 w 1321"/>
                  <a:gd name="T1" fmla="*/ 7 h 712"/>
                  <a:gd name="T2" fmla="*/ 675 w 1321"/>
                  <a:gd name="T3" fmla="*/ 8 h 712"/>
                  <a:gd name="T4" fmla="*/ 677 w 1321"/>
                  <a:gd name="T5" fmla="*/ 8 h 712"/>
                  <a:gd name="T6" fmla="*/ 674 w 1321"/>
                  <a:gd name="T7" fmla="*/ 9 h 712"/>
                  <a:gd name="T8" fmla="*/ 665 w 1321"/>
                  <a:gd name="T9" fmla="*/ 10 h 712"/>
                  <a:gd name="T10" fmla="*/ 651 w 1321"/>
                  <a:gd name="T11" fmla="*/ 10 h 712"/>
                  <a:gd name="T12" fmla="*/ 635 w 1321"/>
                  <a:gd name="T13" fmla="*/ 10 h 712"/>
                  <a:gd name="T14" fmla="*/ 612 w 1321"/>
                  <a:gd name="T15" fmla="*/ 11 h 712"/>
                  <a:gd name="T16" fmla="*/ 588 w 1321"/>
                  <a:gd name="T17" fmla="*/ 11 h 712"/>
                  <a:gd name="T18" fmla="*/ 559 w 1321"/>
                  <a:gd name="T19" fmla="*/ 11 h 712"/>
                  <a:gd name="T20" fmla="*/ 528 w 1321"/>
                  <a:gd name="T21" fmla="*/ 11 h 712"/>
                  <a:gd name="T22" fmla="*/ 495 w 1321"/>
                  <a:gd name="T23" fmla="*/ 12 h 712"/>
                  <a:gd name="T24" fmla="*/ 459 w 1321"/>
                  <a:gd name="T25" fmla="*/ 12 h 712"/>
                  <a:gd name="T26" fmla="*/ 423 w 1321"/>
                  <a:gd name="T27" fmla="*/ 12 h 712"/>
                  <a:gd name="T28" fmla="*/ 408 w 1321"/>
                  <a:gd name="T29" fmla="*/ 12 h 712"/>
                  <a:gd name="T30" fmla="*/ 244 w 1321"/>
                  <a:gd name="T31" fmla="*/ 12 h 712"/>
                  <a:gd name="T32" fmla="*/ 241 w 1321"/>
                  <a:gd name="T33" fmla="*/ 12 h 712"/>
                  <a:gd name="T34" fmla="*/ 210 w 1321"/>
                  <a:gd name="T35" fmla="*/ 12 h 712"/>
                  <a:gd name="T36" fmla="*/ 178 w 1321"/>
                  <a:gd name="T37" fmla="*/ 12 h 712"/>
                  <a:gd name="T38" fmla="*/ 150 w 1321"/>
                  <a:gd name="T39" fmla="*/ 12 h 712"/>
                  <a:gd name="T40" fmla="*/ 122 w 1321"/>
                  <a:gd name="T41" fmla="*/ 11 h 712"/>
                  <a:gd name="T42" fmla="*/ 97 w 1321"/>
                  <a:gd name="T43" fmla="*/ 11 h 712"/>
                  <a:gd name="T44" fmla="*/ 73 w 1321"/>
                  <a:gd name="T45" fmla="*/ 11 h 712"/>
                  <a:gd name="T46" fmla="*/ 55 w 1321"/>
                  <a:gd name="T47" fmla="*/ 11 h 712"/>
                  <a:gd name="T48" fmla="*/ 32 w 1321"/>
                  <a:gd name="T49" fmla="*/ 11 h 712"/>
                  <a:gd name="T50" fmla="*/ 26 w 1321"/>
                  <a:gd name="T51" fmla="*/ 10 h 712"/>
                  <a:gd name="T52" fmla="*/ 18 w 1321"/>
                  <a:gd name="T53" fmla="*/ 10 h 712"/>
                  <a:gd name="T54" fmla="*/ 6 w 1321"/>
                  <a:gd name="T55" fmla="*/ 10 h 712"/>
                  <a:gd name="T56" fmla="*/ 0 w 1321"/>
                  <a:gd name="T57" fmla="*/ 9 h 712"/>
                  <a:gd name="T58" fmla="*/ 0 w 1321"/>
                  <a:gd name="T59" fmla="*/ 9 h 712"/>
                  <a:gd name="T60" fmla="*/ 4 w 1321"/>
                  <a:gd name="T61" fmla="*/ 8 h 712"/>
                  <a:gd name="T62" fmla="*/ 16 w 1321"/>
                  <a:gd name="T63" fmla="*/ 8 h 712"/>
                  <a:gd name="T64" fmla="*/ 26 w 1321"/>
                  <a:gd name="T65" fmla="*/ 6 h 712"/>
                  <a:gd name="T66" fmla="*/ 51 w 1321"/>
                  <a:gd name="T67" fmla="*/ 4 h 712"/>
                  <a:gd name="T68" fmla="*/ 75 w 1321"/>
                  <a:gd name="T69" fmla="*/ 4 h 712"/>
                  <a:gd name="T70" fmla="*/ 106 w 1321"/>
                  <a:gd name="T71" fmla="*/ 4 h 712"/>
                  <a:gd name="T72" fmla="*/ 138 w 1321"/>
                  <a:gd name="T73" fmla="*/ 4 h 712"/>
                  <a:gd name="T74" fmla="*/ 175 w 1321"/>
                  <a:gd name="T75" fmla="*/ 4 h 712"/>
                  <a:gd name="T76" fmla="*/ 213 w 1321"/>
                  <a:gd name="T77" fmla="*/ 4 h 712"/>
                  <a:gd name="T78" fmla="*/ 255 w 1321"/>
                  <a:gd name="T79" fmla="*/ 4 h 712"/>
                  <a:gd name="T80" fmla="*/ 298 w 1321"/>
                  <a:gd name="T81" fmla="*/ 4 h 712"/>
                  <a:gd name="T82" fmla="*/ 342 w 1321"/>
                  <a:gd name="T83" fmla="*/ 0 h 712"/>
                  <a:gd name="T84" fmla="*/ 342 w 1321"/>
                  <a:gd name="T85" fmla="*/ 0 h 712"/>
                  <a:gd name="T86" fmla="*/ 389 w 1321"/>
                  <a:gd name="T87" fmla="*/ 4 h 712"/>
                  <a:gd name="T88" fmla="*/ 433 w 1321"/>
                  <a:gd name="T89" fmla="*/ 4 h 712"/>
                  <a:gd name="T90" fmla="*/ 477 w 1321"/>
                  <a:gd name="T91" fmla="*/ 4 h 712"/>
                  <a:gd name="T92" fmla="*/ 518 w 1321"/>
                  <a:gd name="T93" fmla="*/ 4 h 712"/>
                  <a:gd name="T94" fmla="*/ 554 w 1321"/>
                  <a:gd name="T95" fmla="*/ 4 h 712"/>
                  <a:gd name="T96" fmla="*/ 589 w 1321"/>
                  <a:gd name="T97" fmla="*/ 4 h 712"/>
                  <a:gd name="T98" fmla="*/ 619 w 1321"/>
                  <a:gd name="T99" fmla="*/ 4 h 712"/>
                  <a:gd name="T100" fmla="*/ 645 w 1321"/>
                  <a:gd name="T101" fmla="*/ 5 h 712"/>
                  <a:gd name="T102" fmla="*/ 667 w 1321"/>
                  <a:gd name="T103" fmla="*/ 7 h 712"/>
                  <a:gd name="T104" fmla="*/ 667 w 1321"/>
                  <a:gd name="T105" fmla="*/ 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ru-RU"/>
              </a:p>
            </p:txBody>
          </p:sp>
        </p:grpSp>
        <p:sp>
          <p:nvSpPr>
            <p:cNvPr id="9242" name="Text Box 113"/>
            <p:cNvSpPr txBox="1">
              <a:spLocks noChangeArrowheads="1"/>
            </p:cNvSpPr>
            <p:nvPr/>
          </p:nvSpPr>
          <p:spPr bwMode="gray">
            <a:xfrm>
              <a:off x="3828" y="3450"/>
              <a:ext cx="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grpSp>
      <p:sp>
        <p:nvSpPr>
          <p:cNvPr id="9232" name="Rectangle 32"/>
          <p:cNvSpPr>
            <a:spLocks noChangeArrowheads="1"/>
          </p:cNvSpPr>
          <p:nvPr/>
        </p:nvSpPr>
        <p:spPr bwMode="auto">
          <a:xfrm>
            <a:off x="3200400" y="19812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1800">
                <a:solidFill>
                  <a:schemeClr val="bg1"/>
                </a:solidFill>
                <a:latin typeface="Arial" panose="020B0604020202020204" pitchFamily="34" charset="0"/>
              </a:rPr>
              <a:t>Острые состояния</a:t>
            </a:r>
            <a:endParaRPr lang="ru-RU" altLang="ru-RU">
              <a:solidFill>
                <a:schemeClr val="tx1"/>
              </a:solidFill>
              <a:latin typeface="Arial" panose="020B0604020202020204" pitchFamily="34" charset="0"/>
            </a:endParaRPr>
          </a:p>
        </p:txBody>
      </p:sp>
      <p:grpSp>
        <p:nvGrpSpPr>
          <p:cNvPr id="9233" name="Group 109"/>
          <p:cNvGrpSpPr>
            <a:grpSpLocks/>
          </p:cNvGrpSpPr>
          <p:nvPr/>
        </p:nvGrpSpPr>
        <p:grpSpPr bwMode="auto">
          <a:xfrm>
            <a:off x="3048000" y="2895600"/>
            <a:ext cx="3657600" cy="533400"/>
            <a:chOff x="3552" y="3339"/>
            <a:chExt cx="412" cy="392"/>
          </a:xfrm>
        </p:grpSpPr>
        <p:grpSp>
          <p:nvGrpSpPr>
            <p:cNvPr id="9237" name="Group 110"/>
            <p:cNvGrpSpPr>
              <a:grpSpLocks/>
            </p:cNvGrpSpPr>
            <p:nvPr/>
          </p:nvGrpSpPr>
          <p:grpSpPr bwMode="auto">
            <a:xfrm>
              <a:off x="3552" y="3339"/>
              <a:ext cx="412" cy="392"/>
              <a:chOff x="2016" y="1920"/>
              <a:chExt cx="1680" cy="1680"/>
            </a:xfrm>
          </p:grpSpPr>
          <p:sp>
            <p:nvSpPr>
              <p:cNvPr id="9239" name="Oval 111"/>
              <p:cNvSpPr>
                <a:spLocks noChangeArrowheads="1"/>
              </p:cNvSpPr>
              <p:nvPr/>
            </p:nvSpPr>
            <p:spPr bwMode="gray">
              <a:xfrm>
                <a:off x="2016" y="1920"/>
                <a:ext cx="1680" cy="1680"/>
              </a:xfrm>
              <a:prstGeom prst="ellipse">
                <a:avLst/>
              </a:prstGeom>
              <a:gradFill rotWithShape="1">
                <a:gsLst>
                  <a:gs pos="0">
                    <a:srgbClr val="9966FF"/>
                  </a:gs>
                  <a:gs pos="100000">
                    <a:srgbClr val="25193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a:solidFill>
                    <a:schemeClr val="tx1"/>
                  </a:solidFill>
                  <a:latin typeface="Arial" panose="020B0604020202020204" pitchFamily="34" charset="0"/>
                </a:endParaRPr>
              </a:p>
            </p:txBody>
          </p:sp>
          <p:sp>
            <p:nvSpPr>
              <p:cNvPr id="9240" name="Freeform 112"/>
              <p:cNvSpPr>
                <a:spLocks/>
              </p:cNvSpPr>
              <p:nvPr/>
            </p:nvSpPr>
            <p:spPr bwMode="gray">
              <a:xfrm>
                <a:off x="2208" y="1948"/>
                <a:ext cx="1296" cy="634"/>
              </a:xfrm>
              <a:custGeom>
                <a:avLst/>
                <a:gdLst>
                  <a:gd name="T0" fmla="*/ 667 w 1321"/>
                  <a:gd name="T1" fmla="*/ 7 h 712"/>
                  <a:gd name="T2" fmla="*/ 675 w 1321"/>
                  <a:gd name="T3" fmla="*/ 8 h 712"/>
                  <a:gd name="T4" fmla="*/ 677 w 1321"/>
                  <a:gd name="T5" fmla="*/ 8 h 712"/>
                  <a:gd name="T6" fmla="*/ 674 w 1321"/>
                  <a:gd name="T7" fmla="*/ 9 h 712"/>
                  <a:gd name="T8" fmla="*/ 665 w 1321"/>
                  <a:gd name="T9" fmla="*/ 10 h 712"/>
                  <a:gd name="T10" fmla="*/ 651 w 1321"/>
                  <a:gd name="T11" fmla="*/ 10 h 712"/>
                  <a:gd name="T12" fmla="*/ 635 w 1321"/>
                  <a:gd name="T13" fmla="*/ 10 h 712"/>
                  <a:gd name="T14" fmla="*/ 612 w 1321"/>
                  <a:gd name="T15" fmla="*/ 11 h 712"/>
                  <a:gd name="T16" fmla="*/ 588 w 1321"/>
                  <a:gd name="T17" fmla="*/ 11 h 712"/>
                  <a:gd name="T18" fmla="*/ 559 w 1321"/>
                  <a:gd name="T19" fmla="*/ 11 h 712"/>
                  <a:gd name="T20" fmla="*/ 528 w 1321"/>
                  <a:gd name="T21" fmla="*/ 11 h 712"/>
                  <a:gd name="T22" fmla="*/ 495 w 1321"/>
                  <a:gd name="T23" fmla="*/ 12 h 712"/>
                  <a:gd name="T24" fmla="*/ 459 w 1321"/>
                  <a:gd name="T25" fmla="*/ 12 h 712"/>
                  <a:gd name="T26" fmla="*/ 423 w 1321"/>
                  <a:gd name="T27" fmla="*/ 12 h 712"/>
                  <a:gd name="T28" fmla="*/ 408 w 1321"/>
                  <a:gd name="T29" fmla="*/ 12 h 712"/>
                  <a:gd name="T30" fmla="*/ 244 w 1321"/>
                  <a:gd name="T31" fmla="*/ 12 h 712"/>
                  <a:gd name="T32" fmla="*/ 241 w 1321"/>
                  <a:gd name="T33" fmla="*/ 12 h 712"/>
                  <a:gd name="T34" fmla="*/ 210 w 1321"/>
                  <a:gd name="T35" fmla="*/ 12 h 712"/>
                  <a:gd name="T36" fmla="*/ 178 w 1321"/>
                  <a:gd name="T37" fmla="*/ 12 h 712"/>
                  <a:gd name="T38" fmla="*/ 150 w 1321"/>
                  <a:gd name="T39" fmla="*/ 12 h 712"/>
                  <a:gd name="T40" fmla="*/ 122 w 1321"/>
                  <a:gd name="T41" fmla="*/ 11 h 712"/>
                  <a:gd name="T42" fmla="*/ 97 w 1321"/>
                  <a:gd name="T43" fmla="*/ 11 h 712"/>
                  <a:gd name="T44" fmla="*/ 73 w 1321"/>
                  <a:gd name="T45" fmla="*/ 11 h 712"/>
                  <a:gd name="T46" fmla="*/ 55 w 1321"/>
                  <a:gd name="T47" fmla="*/ 11 h 712"/>
                  <a:gd name="T48" fmla="*/ 32 w 1321"/>
                  <a:gd name="T49" fmla="*/ 11 h 712"/>
                  <a:gd name="T50" fmla="*/ 26 w 1321"/>
                  <a:gd name="T51" fmla="*/ 10 h 712"/>
                  <a:gd name="T52" fmla="*/ 18 w 1321"/>
                  <a:gd name="T53" fmla="*/ 10 h 712"/>
                  <a:gd name="T54" fmla="*/ 6 w 1321"/>
                  <a:gd name="T55" fmla="*/ 10 h 712"/>
                  <a:gd name="T56" fmla="*/ 0 w 1321"/>
                  <a:gd name="T57" fmla="*/ 9 h 712"/>
                  <a:gd name="T58" fmla="*/ 0 w 1321"/>
                  <a:gd name="T59" fmla="*/ 9 h 712"/>
                  <a:gd name="T60" fmla="*/ 4 w 1321"/>
                  <a:gd name="T61" fmla="*/ 8 h 712"/>
                  <a:gd name="T62" fmla="*/ 16 w 1321"/>
                  <a:gd name="T63" fmla="*/ 8 h 712"/>
                  <a:gd name="T64" fmla="*/ 26 w 1321"/>
                  <a:gd name="T65" fmla="*/ 6 h 712"/>
                  <a:gd name="T66" fmla="*/ 51 w 1321"/>
                  <a:gd name="T67" fmla="*/ 4 h 712"/>
                  <a:gd name="T68" fmla="*/ 75 w 1321"/>
                  <a:gd name="T69" fmla="*/ 4 h 712"/>
                  <a:gd name="T70" fmla="*/ 106 w 1321"/>
                  <a:gd name="T71" fmla="*/ 4 h 712"/>
                  <a:gd name="T72" fmla="*/ 138 w 1321"/>
                  <a:gd name="T73" fmla="*/ 4 h 712"/>
                  <a:gd name="T74" fmla="*/ 175 w 1321"/>
                  <a:gd name="T75" fmla="*/ 4 h 712"/>
                  <a:gd name="T76" fmla="*/ 213 w 1321"/>
                  <a:gd name="T77" fmla="*/ 4 h 712"/>
                  <a:gd name="T78" fmla="*/ 255 w 1321"/>
                  <a:gd name="T79" fmla="*/ 4 h 712"/>
                  <a:gd name="T80" fmla="*/ 298 w 1321"/>
                  <a:gd name="T81" fmla="*/ 4 h 712"/>
                  <a:gd name="T82" fmla="*/ 342 w 1321"/>
                  <a:gd name="T83" fmla="*/ 0 h 712"/>
                  <a:gd name="T84" fmla="*/ 342 w 1321"/>
                  <a:gd name="T85" fmla="*/ 0 h 712"/>
                  <a:gd name="T86" fmla="*/ 389 w 1321"/>
                  <a:gd name="T87" fmla="*/ 4 h 712"/>
                  <a:gd name="T88" fmla="*/ 433 w 1321"/>
                  <a:gd name="T89" fmla="*/ 4 h 712"/>
                  <a:gd name="T90" fmla="*/ 477 w 1321"/>
                  <a:gd name="T91" fmla="*/ 4 h 712"/>
                  <a:gd name="T92" fmla="*/ 518 w 1321"/>
                  <a:gd name="T93" fmla="*/ 4 h 712"/>
                  <a:gd name="T94" fmla="*/ 554 w 1321"/>
                  <a:gd name="T95" fmla="*/ 4 h 712"/>
                  <a:gd name="T96" fmla="*/ 589 w 1321"/>
                  <a:gd name="T97" fmla="*/ 4 h 712"/>
                  <a:gd name="T98" fmla="*/ 619 w 1321"/>
                  <a:gd name="T99" fmla="*/ 4 h 712"/>
                  <a:gd name="T100" fmla="*/ 645 w 1321"/>
                  <a:gd name="T101" fmla="*/ 5 h 712"/>
                  <a:gd name="T102" fmla="*/ 667 w 1321"/>
                  <a:gd name="T103" fmla="*/ 7 h 712"/>
                  <a:gd name="T104" fmla="*/ 667 w 1321"/>
                  <a:gd name="T105" fmla="*/ 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ru-RU"/>
              </a:p>
            </p:txBody>
          </p:sp>
        </p:grpSp>
        <p:sp>
          <p:nvSpPr>
            <p:cNvPr id="9238" name="Text Box 113"/>
            <p:cNvSpPr txBox="1">
              <a:spLocks noChangeArrowheads="1"/>
            </p:cNvSpPr>
            <p:nvPr/>
          </p:nvSpPr>
          <p:spPr bwMode="gray">
            <a:xfrm>
              <a:off x="3828" y="3450"/>
              <a:ext cx="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grpSp>
      <p:sp>
        <p:nvSpPr>
          <p:cNvPr id="9234" name="Rectangle 38"/>
          <p:cNvSpPr>
            <a:spLocks noChangeArrowheads="1"/>
          </p:cNvSpPr>
          <p:nvPr/>
        </p:nvSpPr>
        <p:spPr bwMode="auto">
          <a:xfrm>
            <a:off x="3352800" y="29718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1800">
                <a:solidFill>
                  <a:schemeClr val="bg1"/>
                </a:solidFill>
                <a:latin typeface="Arial" panose="020B0604020202020204" pitchFamily="34" charset="0"/>
              </a:rPr>
              <a:t>Несчастные случаи</a:t>
            </a:r>
            <a:endParaRPr lang="ru-RU" altLang="ru-RU">
              <a:solidFill>
                <a:schemeClr val="tx1"/>
              </a:solidFill>
              <a:latin typeface="Arial" panose="020B0604020202020204" pitchFamily="34" charset="0"/>
            </a:endParaRPr>
          </a:p>
        </p:txBody>
      </p:sp>
      <p:pic>
        <p:nvPicPr>
          <p:cNvPr id="9235" name="Picture 40" descr="PA1900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878965"/>
            <a:ext cx="203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41" desc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1148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Содержимое 3" descr="Евтеев Вадим Александрович врач реаниматолог ССМП.JPG"/>
          <p:cNvPicPr>
            <a:picLocks noGrp="1" noChangeAspect="1"/>
          </p:cNvPicPr>
          <p:nvPr>
            <p:ph idx="1"/>
          </p:nvPr>
        </p:nvPicPr>
        <p:blipFill>
          <a:blip r:embed="rId7" cstate="print"/>
          <a:stretch>
            <a:fillRect/>
          </a:stretch>
        </p:blipFill>
        <p:spPr>
          <a:xfrm>
            <a:off x="2734469" y="4114800"/>
            <a:ext cx="3709739" cy="2133600"/>
          </a:xfrm>
        </p:spPr>
      </p:pic>
    </p:spTree>
    <p:extLst>
      <p:ext uri="{BB962C8B-B14F-4D97-AF65-F5344CB8AC3E}">
        <p14:creationId xmlns:p14="http://schemas.microsoft.com/office/powerpoint/2010/main" val="1754506737"/>
      </p:ext>
    </p:extLst>
  </p:cSld>
  <p:clrMapOvr>
    <a:masterClrMapping/>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227">
                                            <p:bg/>
                                          </p:spTgt>
                                        </p:tgtEl>
                                        <p:attrNameLst>
                                          <p:attrName>style.visibility</p:attrName>
                                        </p:attrNameLst>
                                      </p:cBhvr>
                                      <p:to>
                                        <p:strVal val="visible"/>
                                      </p:to>
                                    </p:set>
                                    <p:anim calcmode="lin" valueType="num">
                                      <p:cBhvr>
                                        <p:cTn id="7" dur="500" fill="hold"/>
                                        <p:tgtEl>
                                          <p:spTgt spid="9227">
                                            <p:bg/>
                                          </p:spTgt>
                                        </p:tgtEl>
                                        <p:attrNameLst>
                                          <p:attrName>ppt_w</p:attrName>
                                        </p:attrNameLst>
                                      </p:cBhvr>
                                      <p:tavLst>
                                        <p:tav tm="0">
                                          <p:val>
                                            <p:fltVal val="0"/>
                                          </p:val>
                                        </p:tav>
                                        <p:tav tm="100000">
                                          <p:val>
                                            <p:strVal val="#ppt_w"/>
                                          </p:val>
                                        </p:tav>
                                      </p:tavLst>
                                    </p:anim>
                                    <p:anim calcmode="lin" valueType="num">
                                      <p:cBhvr>
                                        <p:cTn id="8" dur="500" fill="hold"/>
                                        <p:tgtEl>
                                          <p:spTgt spid="9227">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nodePh="1">
                                  <p:stCondLst>
                                    <p:cond delay="0"/>
                                  </p:stCondLst>
                                  <p:endCondLst>
                                    <p:cond evt="begin" delay="0">
                                      <p:tn val="9"/>
                                    </p:cond>
                                  </p:endCondLst>
                                  <p:childTnLst>
                                    <p:set>
                                      <p:cBhvr>
                                        <p:cTn id="10" dur="1" fill="hold">
                                          <p:stCondLst>
                                            <p:cond delay="0"/>
                                          </p:stCondLst>
                                        </p:cTn>
                                        <p:tgtEl>
                                          <p:spTgt spid="9227">
                                            <p:txEl>
                                              <p:pRg st="0" end="0"/>
                                            </p:txEl>
                                          </p:spTgt>
                                        </p:tgtEl>
                                        <p:attrNameLst>
                                          <p:attrName>style.visibility</p:attrName>
                                        </p:attrNameLst>
                                      </p:cBhvr>
                                      <p:to>
                                        <p:strVal val="visible"/>
                                      </p:to>
                                    </p:set>
                                    <p:anim calcmode="lin" valueType="num">
                                      <p:cBhvr>
                                        <p:cTn id="11" dur="500" fill="hold"/>
                                        <p:tgtEl>
                                          <p:spTgt spid="922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22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Rectangle 11"/>
          <p:cNvSpPr>
            <a:spLocks noChangeArrowheads="1"/>
          </p:cNvSpPr>
          <p:nvPr/>
        </p:nvSpPr>
        <p:spPr bwMode="auto">
          <a:xfrm>
            <a:off x="0" y="0"/>
            <a:ext cx="9144000" cy="6858000"/>
          </a:xfrm>
          <a:prstGeom prst="rect">
            <a:avLst/>
          </a:prstGeom>
          <a:gradFill rotWithShape="1">
            <a:gsLst>
              <a:gs pos="0">
                <a:srgbClr val="BCDEC9">
                  <a:alpha val="42000"/>
                </a:srgbClr>
              </a:gs>
              <a:gs pos="100000">
                <a:srgbClr val="9CBA9C"/>
              </a:gs>
            </a:gsLst>
            <a:lin ang="2700000" scaled="1"/>
          </a:gradFill>
          <a:ln w="9525">
            <a:solidFill>
              <a:srgbClr val="008000"/>
            </a:solidFill>
            <a:miter lim="800000"/>
            <a:headEnd/>
            <a:tailEnd/>
          </a:ln>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90000"/>
              </a:lnSpc>
              <a:spcBef>
                <a:spcPct val="20000"/>
              </a:spcBef>
              <a:buClrTx/>
              <a:buSzTx/>
              <a:buFontTx/>
              <a:buNone/>
            </a:pPr>
            <a:endParaRPr lang="ru-RU" altLang="ru-RU" sz="3000" b="0">
              <a:solidFill>
                <a:schemeClr val="tx1"/>
              </a:solidFill>
              <a:latin typeface="Arial" panose="020B0604020202020204" pitchFamily="34" charset="0"/>
            </a:endParaRPr>
          </a:p>
        </p:txBody>
      </p:sp>
      <p:sp>
        <p:nvSpPr>
          <p:cNvPr id="10243" name="Rectangle 2"/>
          <p:cNvSpPr>
            <a:spLocks noChangeArrowheads="1"/>
          </p:cNvSpPr>
          <p:nvPr/>
        </p:nvSpPr>
        <p:spPr bwMode="auto">
          <a:xfrm>
            <a:off x="323850" y="188913"/>
            <a:ext cx="6769100" cy="1295400"/>
          </a:xfrm>
          <a:prstGeom prst="rect">
            <a:avLst/>
          </a:prstGeom>
          <a:solidFill>
            <a:srgbClr val="6581C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10244" name="Rectangle 3"/>
          <p:cNvSpPr>
            <a:spLocks noChangeArrowheads="1"/>
          </p:cNvSpPr>
          <p:nvPr/>
        </p:nvSpPr>
        <p:spPr bwMode="auto">
          <a:xfrm>
            <a:off x="6948488" y="0"/>
            <a:ext cx="2195512" cy="6858000"/>
          </a:xfrm>
          <a:prstGeom prst="rect">
            <a:avLst/>
          </a:prstGeom>
          <a:solidFill>
            <a:srgbClr val="889DD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10245" name="Rectangle 5"/>
          <p:cNvSpPr>
            <a:spLocks noChangeArrowheads="1"/>
          </p:cNvSpPr>
          <p:nvPr/>
        </p:nvSpPr>
        <p:spPr bwMode="auto">
          <a:xfrm>
            <a:off x="0" y="1600200"/>
            <a:ext cx="8991600" cy="5257800"/>
          </a:xfrm>
          <a:prstGeom prst="rect">
            <a:avLst/>
          </a:prstGeom>
          <a:gradFill rotWithShape="1">
            <a:gsLst>
              <a:gs pos="0">
                <a:srgbClr val="008000">
                  <a:alpha val="25998"/>
                </a:srgbClr>
              </a:gs>
              <a:gs pos="100000">
                <a:srgbClr val="BCDEC9"/>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10246" name="Rectangle 2"/>
          <p:cNvSpPr>
            <a:spLocks noChangeArrowheads="1"/>
          </p:cNvSpPr>
          <p:nvPr/>
        </p:nvSpPr>
        <p:spPr bwMode="auto">
          <a:xfrm>
            <a:off x="323850" y="188913"/>
            <a:ext cx="8496300" cy="1295400"/>
          </a:xfrm>
          <a:prstGeom prst="rect">
            <a:avLst/>
          </a:prstGeom>
          <a:gradFill rotWithShape="1">
            <a:gsLst>
              <a:gs pos="0">
                <a:srgbClr val="BCDEC9">
                  <a:alpha val="85001"/>
                </a:srgbClr>
              </a:gs>
              <a:gs pos="100000">
                <a:srgbClr val="57675D"/>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ru-RU" altLang="ru-RU" sz="1800" b="0">
              <a:solidFill>
                <a:schemeClr val="tx1"/>
              </a:solidFill>
              <a:latin typeface="Arial" panose="020B0604020202020204" pitchFamily="34" charset="0"/>
            </a:endParaRPr>
          </a:p>
        </p:txBody>
      </p:sp>
      <p:sp>
        <p:nvSpPr>
          <p:cNvPr id="10247" name="Line 9"/>
          <p:cNvSpPr>
            <a:spLocks noChangeShapeType="1"/>
          </p:cNvSpPr>
          <p:nvPr/>
        </p:nvSpPr>
        <p:spPr bwMode="auto">
          <a:xfrm>
            <a:off x="611188" y="333375"/>
            <a:ext cx="42465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248" name="Line 10"/>
          <p:cNvSpPr>
            <a:spLocks noChangeShapeType="1"/>
          </p:cNvSpPr>
          <p:nvPr/>
        </p:nvSpPr>
        <p:spPr bwMode="auto">
          <a:xfrm>
            <a:off x="2438400" y="4572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249" name="Rectangle 12"/>
          <p:cNvSpPr>
            <a:spLocks noChangeArrowheads="1"/>
          </p:cNvSpPr>
          <p:nvPr/>
        </p:nvSpPr>
        <p:spPr bwMode="auto">
          <a:xfrm>
            <a:off x="152400" y="1676400"/>
            <a:ext cx="8763000" cy="4953000"/>
          </a:xfrm>
          <a:prstGeom prst="rect">
            <a:avLst/>
          </a:prstGeom>
          <a:gradFill rotWithShape="1">
            <a:gsLst>
              <a:gs pos="0">
                <a:schemeClr val="accent1"/>
              </a:gs>
              <a:gs pos="100000">
                <a:srgbClr val="EFF7F2"/>
              </a:gs>
            </a:gsLst>
            <a:lin ang="5400000" scaled="1"/>
          </a:gra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ru-RU" altLang="ru-RU" sz="2600">
                <a:solidFill>
                  <a:srgbClr val="160068"/>
                </a:solidFill>
                <a:latin typeface="Arial" panose="020B0604020202020204" pitchFamily="34" charset="0"/>
              </a:rPr>
              <a:t> </a:t>
            </a:r>
            <a:endParaRPr lang="ru-RU" altLang="ru-RU" sz="1800" b="0">
              <a:solidFill>
                <a:schemeClr val="tx1"/>
              </a:solidFill>
              <a:latin typeface="Arial" panose="020B0604020202020204" pitchFamily="34" charset="0"/>
            </a:endParaRPr>
          </a:p>
        </p:txBody>
      </p:sp>
      <p:sp>
        <p:nvSpPr>
          <p:cNvPr id="10250" name="Rectangle 4"/>
          <p:cNvSpPr>
            <a:spLocks noChangeArrowheads="1"/>
          </p:cNvSpPr>
          <p:nvPr/>
        </p:nvSpPr>
        <p:spPr bwMode="auto">
          <a:xfrm>
            <a:off x="2514600" y="533400"/>
            <a:ext cx="5410200" cy="792163"/>
          </a:xfrm>
          <a:prstGeom prst="rect">
            <a:avLst/>
          </a:prstGeom>
          <a:gradFill rotWithShape="1">
            <a:gsLst>
              <a:gs pos="0">
                <a:schemeClr val="accent1">
                  <a:alpha val="71001"/>
                </a:schemeClr>
              </a:gs>
              <a:gs pos="100000">
                <a:srgbClr val="D3E5C9"/>
              </a:gs>
            </a:gsLst>
            <a:lin ang="5400000" scaled="1"/>
          </a:gradFill>
          <a:ln w="9525" algn="ctr">
            <a:solidFill>
              <a:srgbClr val="889DD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ru-RU" altLang="ru-RU" sz="3000">
                <a:solidFill>
                  <a:srgbClr val="0F2101"/>
                </a:solidFill>
                <a:latin typeface="Times New Roman" panose="02020603050405020304" pitchFamily="18" charset="0"/>
              </a:rPr>
              <a:t> </a:t>
            </a:r>
            <a:r>
              <a:rPr lang="ru-RU" altLang="ru-RU" sz="2400">
                <a:solidFill>
                  <a:srgbClr val="660033"/>
                </a:solidFill>
                <a:latin typeface="Times New Roman" panose="02020603050405020304" pitchFamily="18" charset="0"/>
              </a:rPr>
              <a:t>Подготовка кадров</a:t>
            </a:r>
            <a:endParaRPr lang="ru-RU" altLang="ru-RU" sz="2400">
              <a:solidFill>
                <a:srgbClr val="660033"/>
              </a:solidFill>
              <a:latin typeface="Arial" panose="020B0604020202020204" pitchFamily="34" charset="0"/>
            </a:endParaRPr>
          </a:p>
        </p:txBody>
      </p:sp>
      <p:pic>
        <p:nvPicPr>
          <p:cNvPr id="10251" name="Picture 11" descr="P1291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
            <a:ext cx="158432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00" desc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343400"/>
            <a:ext cx="19161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3" descr="C:\Users\1\Desktop\1107200814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263" y="4267200"/>
            <a:ext cx="1568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2" descr="C:\Users\1\Desktop\практика\190720082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05000"/>
            <a:ext cx="24384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5" descr="047900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343400"/>
            <a:ext cx="27432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6" descr="Изображение 0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343400"/>
            <a:ext cx="16414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7" descr="P12910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9050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3" descr="C:\Users\1\Desktop\практика\1407200812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18732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2476"/>
      </p:ext>
    </p:extLst>
  </p:cSld>
  <p:clrMapOvr>
    <a:masterClrMapping/>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227">
                                            <p:bg/>
                                          </p:spTgt>
                                        </p:tgtEl>
                                        <p:attrNameLst>
                                          <p:attrName>style.visibility</p:attrName>
                                        </p:attrNameLst>
                                      </p:cBhvr>
                                      <p:to>
                                        <p:strVal val="visible"/>
                                      </p:to>
                                    </p:set>
                                    <p:anim calcmode="lin" valueType="num">
                                      <p:cBhvr>
                                        <p:cTn id="7" dur="500" fill="hold"/>
                                        <p:tgtEl>
                                          <p:spTgt spid="9227">
                                            <p:bg/>
                                          </p:spTgt>
                                        </p:tgtEl>
                                        <p:attrNameLst>
                                          <p:attrName>ppt_w</p:attrName>
                                        </p:attrNameLst>
                                      </p:cBhvr>
                                      <p:tavLst>
                                        <p:tav tm="0">
                                          <p:val>
                                            <p:fltVal val="0"/>
                                          </p:val>
                                        </p:tav>
                                        <p:tav tm="100000">
                                          <p:val>
                                            <p:strVal val="#ppt_w"/>
                                          </p:val>
                                        </p:tav>
                                      </p:tavLst>
                                    </p:anim>
                                    <p:anim calcmode="lin" valueType="num">
                                      <p:cBhvr>
                                        <p:cTn id="8" dur="500" fill="hold"/>
                                        <p:tgtEl>
                                          <p:spTgt spid="9227">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nodePh="1">
                                  <p:stCondLst>
                                    <p:cond delay="0"/>
                                  </p:stCondLst>
                                  <p:endCondLst>
                                    <p:cond evt="begin" delay="0">
                                      <p:tn val="9"/>
                                    </p:cond>
                                  </p:endCondLst>
                                  <p:childTnLst>
                                    <p:set>
                                      <p:cBhvr>
                                        <p:cTn id="10" dur="1" fill="hold">
                                          <p:stCondLst>
                                            <p:cond delay="0"/>
                                          </p:stCondLst>
                                        </p:cTn>
                                        <p:tgtEl>
                                          <p:spTgt spid="9227">
                                            <p:txEl>
                                              <p:pRg st="0" end="0"/>
                                            </p:txEl>
                                          </p:spTgt>
                                        </p:tgtEl>
                                        <p:attrNameLst>
                                          <p:attrName>style.visibility</p:attrName>
                                        </p:attrNameLst>
                                      </p:cBhvr>
                                      <p:to>
                                        <p:strVal val="visible"/>
                                      </p:to>
                                    </p:set>
                                    <p:anim calcmode="lin" valueType="num">
                                      <p:cBhvr>
                                        <p:cTn id="11" dur="500" fill="hold"/>
                                        <p:tgtEl>
                                          <p:spTgt spid="922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22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266" name="Line 9"/>
          <p:cNvSpPr>
            <a:spLocks noChangeShapeType="1"/>
          </p:cNvSpPr>
          <p:nvPr/>
        </p:nvSpPr>
        <p:spPr bwMode="auto">
          <a:xfrm>
            <a:off x="3048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67" name="Line 9"/>
          <p:cNvSpPr>
            <a:spLocks noChangeShapeType="1"/>
          </p:cNvSpPr>
          <p:nvPr/>
        </p:nvSpPr>
        <p:spPr bwMode="auto">
          <a:xfrm>
            <a:off x="3810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68" name="Line 10"/>
          <p:cNvSpPr>
            <a:spLocks noChangeShapeType="1"/>
          </p:cNvSpPr>
          <p:nvPr/>
        </p:nvSpPr>
        <p:spPr bwMode="auto">
          <a:xfrm>
            <a:off x="304800" y="1524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69" name="Line 9"/>
          <p:cNvSpPr>
            <a:spLocks noChangeShapeType="1"/>
          </p:cNvSpPr>
          <p:nvPr/>
        </p:nvSpPr>
        <p:spPr bwMode="auto">
          <a:xfrm>
            <a:off x="2667000" y="9525"/>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70" name="Line 9"/>
          <p:cNvSpPr>
            <a:spLocks noChangeShapeType="1"/>
          </p:cNvSpPr>
          <p:nvPr/>
        </p:nvSpPr>
        <p:spPr bwMode="auto">
          <a:xfrm>
            <a:off x="4572000" y="65532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71" name="Line 10"/>
          <p:cNvSpPr>
            <a:spLocks noChangeShapeType="1"/>
          </p:cNvSpPr>
          <p:nvPr/>
        </p:nvSpPr>
        <p:spPr bwMode="auto">
          <a:xfrm>
            <a:off x="609600" y="4572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72" name="Rectangle 14"/>
          <p:cNvSpPr>
            <a:spLocks noChangeArrowheads="1"/>
          </p:cNvSpPr>
          <p:nvPr/>
        </p:nvSpPr>
        <p:spPr bwMode="auto">
          <a:xfrm>
            <a:off x="0" y="2314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1273" name="Rectangle 15"/>
          <p:cNvSpPr>
            <a:spLocks noChangeArrowheads="1"/>
          </p:cNvSpPr>
          <p:nvPr/>
        </p:nvSpPr>
        <p:spPr bwMode="auto">
          <a:xfrm>
            <a:off x="0" y="2271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1274" name="Rectangle 16"/>
          <p:cNvSpPr>
            <a:spLocks noChangeArrowheads="1"/>
          </p:cNvSpPr>
          <p:nvPr/>
        </p:nvSpPr>
        <p:spPr bwMode="auto">
          <a:xfrm>
            <a:off x="0" y="3000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1275" name="Line 9"/>
          <p:cNvSpPr>
            <a:spLocks noChangeShapeType="1"/>
          </p:cNvSpPr>
          <p:nvPr/>
        </p:nvSpPr>
        <p:spPr bwMode="auto">
          <a:xfrm>
            <a:off x="533400" y="65532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76" name="Line 10"/>
          <p:cNvSpPr>
            <a:spLocks noChangeShapeType="1"/>
          </p:cNvSpPr>
          <p:nvPr/>
        </p:nvSpPr>
        <p:spPr bwMode="auto">
          <a:xfrm>
            <a:off x="609600" y="55626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77" name="Line 10"/>
          <p:cNvSpPr>
            <a:spLocks noChangeShapeType="1"/>
          </p:cNvSpPr>
          <p:nvPr/>
        </p:nvSpPr>
        <p:spPr bwMode="auto">
          <a:xfrm>
            <a:off x="609600" y="3048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11278" name="Picture 6" descr="фото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60350"/>
            <a:ext cx="18732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Заголовок 1"/>
          <p:cNvSpPr txBox="1">
            <a:spLocks/>
          </p:cNvSpPr>
          <p:nvPr/>
        </p:nvSpPr>
        <p:spPr bwMode="auto">
          <a:xfrm>
            <a:off x="2154238" y="304800"/>
            <a:ext cx="4835525" cy="1209675"/>
          </a:xfrm>
          <a:prstGeom prst="rect">
            <a:avLst/>
          </a:prstGeom>
          <a:solidFill>
            <a:srgbClr val="F6F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ru-RU" altLang="ru-RU" sz="5400">
                <a:solidFill>
                  <a:srgbClr val="003A00"/>
                </a:solidFill>
              </a:rPr>
              <a:t>Вакансии</a:t>
            </a:r>
          </a:p>
        </p:txBody>
      </p:sp>
      <p:sp>
        <p:nvSpPr>
          <p:cNvPr id="16" name="Объект 2"/>
          <p:cNvSpPr txBox="1">
            <a:spLocks/>
          </p:cNvSpPr>
          <p:nvPr/>
        </p:nvSpPr>
        <p:spPr>
          <a:xfrm>
            <a:off x="609600" y="2209800"/>
            <a:ext cx="7162800" cy="4046538"/>
          </a:xfrm>
          <a:prstGeom prst="rect">
            <a:avLst/>
          </a:prstGeom>
          <a:solidFill>
            <a:srgbClr val="F6FBEB"/>
          </a:solidFill>
        </p:spPr>
        <p:txBody>
          <a:bodyPr anchor="ctr">
            <a:norm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eaLnBrk="1" fontAlgn="auto" hangingPunct="1">
              <a:spcAft>
                <a:spcPts val="0"/>
              </a:spcAft>
              <a:buFontTx/>
              <a:buNone/>
              <a:defRPr/>
            </a:pPr>
            <a:r>
              <a:rPr lang="ru-RU" sz="3200" dirty="0" smtClean="0">
                <a:solidFill>
                  <a:schemeClr val="tx1"/>
                </a:solidFill>
              </a:rPr>
              <a:t>Специальности врачей:</a:t>
            </a:r>
          </a:p>
          <a:p>
            <a:pPr marL="0" indent="0" algn="ctr" eaLnBrk="1" fontAlgn="auto" hangingPunct="1">
              <a:spcAft>
                <a:spcPts val="0"/>
              </a:spcAft>
              <a:buFontTx/>
              <a:buNone/>
              <a:defRPr/>
            </a:pPr>
            <a:endParaRPr lang="ru-RU" sz="3200" dirty="0" smtClean="0">
              <a:solidFill>
                <a:schemeClr val="tx1"/>
              </a:solidFill>
            </a:endParaRPr>
          </a:p>
          <a:p>
            <a:pPr algn="just" eaLnBrk="1" fontAlgn="auto" hangingPunct="1">
              <a:spcAft>
                <a:spcPts val="0"/>
              </a:spcAft>
              <a:buFont typeface="Wingdings" panose="05000000000000000000" pitchFamily="2" charset="2"/>
              <a:buChar char="Ø"/>
              <a:defRPr/>
            </a:pPr>
            <a:r>
              <a:rPr lang="ru-RU" sz="3200" dirty="0" smtClean="0">
                <a:solidFill>
                  <a:schemeClr val="tx1"/>
                </a:solidFill>
              </a:rPr>
              <a:t>Анестезиология-реаниматология</a:t>
            </a:r>
          </a:p>
          <a:p>
            <a:pPr algn="just" eaLnBrk="1" fontAlgn="auto" hangingPunct="1">
              <a:spcAft>
                <a:spcPts val="0"/>
              </a:spcAft>
              <a:buFont typeface="Wingdings" panose="05000000000000000000" pitchFamily="2" charset="2"/>
              <a:buChar char="Ø"/>
              <a:defRPr/>
            </a:pPr>
            <a:r>
              <a:rPr lang="ru-RU" sz="3200" dirty="0" smtClean="0">
                <a:solidFill>
                  <a:schemeClr val="tx1"/>
                </a:solidFill>
              </a:rPr>
              <a:t>Скорая медицинская помощь</a:t>
            </a:r>
          </a:p>
          <a:p>
            <a:pPr algn="just" eaLnBrk="1" fontAlgn="auto" hangingPunct="1">
              <a:spcAft>
                <a:spcPts val="0"/>
              </a:spcAft>
              <a:buFont typeface="Wingdings" panose="05000000000000000000" pitchFamily="2" charset="2"/>
              <a:buChar char="Ø"/>
              <a:defRPr/>
            </a:pPr>
            <a:r>
              <a:rPr lang="ru-RU" sz="3200" dirty="0" smtClean="0">
                <a:solidFill>
                  <a:schemeClr val="tx1"/>
                </a:solidFill>
              </a:rPr>
              <a:t>Педиатрия</a:t>
            </a:r>
          </a:p>
          <a:p>
            <a:pPr algn="just" eaLnBrk="1" fontAlgn="auto" hangingPunct="1">
              <a:spcAft>
                <a:spcPts val="0"/>
              </a:spcAft>
              <a:buFont typeface="Wingdings" panose="05000000000000000000" pitchFamily="2" charset="2"/>
              <a:buChar char="Ø"/>
              <a:defRPr/>
            </a:pPr>
            <a:r>
              <a:rPr lang="ru-RU" sz="3200" dirty="0" smtClean="0">
                <a:solidFill>
                  <a:schemeClr val="tx1"/>
                </a:solidFill>
              </a:rPr>
              <a:t>психиатрия</a:t>
            </a:r>
          </a:p>
          <a:p>
            <a:pPr algn="ctr" eaLnBrk="1" fontAlgn="auto" hangingPunct="1">
              <a:spcAft>
                <a:spcPts val="0"/>
              </a:spcAft>
              <a:buFontTx/>
              <a:buChar char="-"/>
              <a:defRPr/>
            </a:pPr>
            <a:endParaRPr lang="ru-RU" sz="1800" b="0" dirty="0" smtClean="0">
              <a:solidFill>
                <a:schemeClr val="tx1">
                  <a:lumMod val="75000"/>
                  <a:lumOff val="25000"/>
                </a:schemeClr>
              </a:solidFill>
            </a:endParaRPr>
          </a:p>
        </p:txBody>
      </p:sp>
    </p:spTree>
    <p:extLst>
      <p:ext uri="{BB962C8B-B14F-4D97-AF65-F5344CB8AC3E}">
        <p14:creationId xmlns:p14="http://schemas.microsoft.com/office/powerpoint/2010/main" val="2759171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290" name="Line 9"/>
          <p:cNvSpPr>
            <a:spLocks noChangeShapeType="1"/>
          </p:cNvSpPr>
          <p:nvPr/>
        </p:nvSpPr>
        <p:spPr bwMode="auto">
          <a:xfrm>
            <a:off x="3048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1" name="Line 9"/>
          <p:cNvSpPr>
            <a:spLocks noChangeShapeType="1"/>
          </p:cNvSpPr>
          <p:nvPr/>
        </p:nvSpPr>
        <p:spPr bwMode="auto">
          <a:xfrm>
            <a:off x="3810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2" name="Line 10"/>
          <p:cNvSpPr>
            <a:spLocks noChangeShapeType="1"/>
          </p:cNvSpPr>
          <p:nvPr/>
        </p:nvSpPr>
        <p:spPr bwMode="auto">
          <a:xfrm>
            <a:off x="304800" y="1524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3" name="Line 9"/>
          <p:cNvSpPr>
            <a:spLocks noChangeShapeType="1"/>
          </p:cNvSpPr>
          <p:nvPr/>
        </p:nvSpPr>
        <p:spPr bwMode="auto">
          <a:xfrm>
            <a:off x="2667000" y="9525"/>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4" name="Line 9"/>
          <p:cNvSpPr>
            <a:spLocks noChangeShapeType="1"/>
          </p:cNvSpPr>
          <p:nvPr/>
        </p:nvSpPr>
        <p:spPr bwMode="auto">
          <a:xfrm>
            <a:off x="4572000" y="65532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5" name="Line 10"/>
          <p:cNvSpPr>
            <a:spLocks noChangeShapeType="1"/>
          </p:cNvSpPr>
          <p:nvPr/>
        </p:nvSpPr>
        <p:spPr bwMode="auto">
          <a:xfrm>
            <a:off x="609600" y="4572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6" name="Rectangle 14"/>
          <p:cNvSpPr>
            <a:spLocks noChangeArrowheads="1"/>
          </p:cNvSpPr>
          <p:nvPr/>
        </p:nvSpPr>
        <p:spPr bwMode="auto">
          <a:xfrm>
            <a:off x="0" y="2314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2297" name="Rectangle 15"/>
          <p:cNvSpPr>
            <a:spLocks noChangeArrowheads="1"/>
          </p:cNvSpPr>
          <p:nvPr/>
        </p:nvSpPr>
        <p:spPr bwMode="auto">
          <a:xfrm>
            <a:off x="0" y="2271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2298" name="Rectangle 16"/>
          <p:cNvSpPr>
            <a:spLocks noChangeArrowheads="1"/>
          </p:cNvSpPr>
          <p:nvPr/>
        </p:nvSpPr>
        <p:spPr bwMode="auto">
          <a:xfrm>
            <a:off x="0" y="3000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2299" name="Line 9"/>
          <p:cNvSpPr>
            <a:spLocks noChangeShapeType="1"/>
          </p:cNvSpPr>
          <p:nvPr/>
        </p:nvSpPr>
        <p:spPr bwMode="auto">
          <a:xfrm>
            <a:off x="533400" y="65532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00" name="Line 10"/>
          <p:cNvSpPr>
            <a:spLocks noChangeShapeType="1"/>
          </p:cNvSpPr>
          <p:nvPr/>
        </p:nvSpPr>
        <p:spPr bwMode="auto">
          <a:xfrm>
            <a:off x="609600" y="55626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01" name="Line 10"/>
          <p:cNvSpPr>
            <a:spLocks noChangeShapeType="1"/>
          </p:cNvSpPr>
          <p:nvPr/>
        </p:nvSpPr>
        <p:spPr bwMode="auto">
          <a:xfrm>
            <a:off x="609600" y="3048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12302" name="Picture 6" descr="фото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60350"/>
            <a:ext cx="18732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Заголовок 1"/>
          <p:cNvSpPr txBox="1">
            <a:spLocks/>
          </p:cNvSpPr>
          <p:nvPr/>
        </p:nvSpPr>
        <p:spPr bwMode="auto">
          <a:xfrm>
            <a:off x="2154238" y="304800"/>
            <a:ext cx="4835525" cy="1209675"/>
          </a:xfrm>
          <a:prstGeom prst="rect">
            <a:avLst/>
          </a:prstGeom>
          <a:solidFill>
            <a:srgbClr val="F6F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ru-RU" altLang="ru-RU" sz="5400">
                <a:solidFill>
                  <a:srgbClr val="003A00"/>
                </a:solidFill>
              </a:rPr>
              <a:t>Вакансии</a:t>
            </a:r>
          </a:p>
        </p:txBody>
      </p:sp>
      <p:sp>
        <p:nvSpPr>
          <p:cNvPr id="16" name="Объект 2"/>
          <p:cNvSpPr txBox="1">
            <a:spLocks/>
          </p:cNvSpPr>
          <p:nvPr/>
        </p:nvSpPr>
        <p:spPr>
          <a:xfrm>
            <a:off x="609600" y="2209800"/>
            <a:ext cx="7162800" cy="4046538"/>
          </a:xfrm>
          <a:prstGeom prst="rect">
            <a:avLst/>
          </a:prstGeom>
          <a:solidFill>
            <a:srgbClr val="F6FBEB"/>
          </a:solidFill>
        </p:spPr>
        <p:txBody>
          <a:bodyPr anchor="ctr">
            <a:norm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eaLnBrk="1" fontAlgn="auto" hangingPunct="1">
              <a:spcAft>
                <a:spcPts val="0"/>
              </a:spcAft>
              <a:buFontTx/>
              <a:buNone/>
              <a:defRPr/>
            </a:pPr>
            <a:r>
              <a:rPr lang="ru-RU" sz="3200" dirty="0" smtClean="0">
                <a:solidFill>
                  <a:schemeClr val="tx1"/>
                </a:solidFill>
              </a:rPr>
              <a:t>Специальности средних медицинских работников:</a:t>
            </a:r>
          </a:p>
          <a:p>
            <a:pPr marL="0" indent="0" algn="ctr" eaLnBrk="1" fontAlgn="auto" hangingPunct="1">
              <a:spcAft>
                <a:spcPts val="0"/>
              </a:spcAft>
              <a:buFontTx/>
              <a:buNone/>
              <a:defRPr/>
            </a:pPr>
            <a:endParaRPr lang="ru-RU" sz="3200" dirty="0" smtClean="0">
              <a:solidFill>
                <a:schemeClr val="tx1"/>
              </a:solidFill>
            </a:endParaRPr>
          </a:p>
          <a:p>
            <a:pPr algn="just" eaLnBrk="1" fontAlgn="auto" hangingPunct="1">
              <a:spcAft>
                <a:spcPts val="0"/>
              </a:spcAft>
              <a:buFont typeface="Wingdings" panose="05000000000000000000" pitchFamily="2" charset="2"/>
              <a:buChar char="Ø"/>
              <a:defRPr/>
            </a:pPr>
            <a:r>
              <a:rPr lang="ru-RU" sz="3200" dirty="0" smtClean="0">
                <a:solidFill>
                  <a:schemeClr val="tx1"/>
                </a:solidFill>
              </a:rPr>
              <a:t>Скорая и неотложная помощь</a:t>
            </a:r>
          </a:p>
          <a:p>
            <a:pPr algn="just" eaLnBrk="1" fontAlgn="auto" hangingPunct="1">
              <a:spcAft>
                <a:spcPts val="0"/>
              </a:spcAft>
              <a:buFont typeface="Wingdings" panose="05000000000000000000" pitchFamily="2" charset="2"/>
              <a:buChar char="Ø"/>
              <a:defRPr/>
            </a:pPr>
            <a:r>
              <a:rPr lang="ru-RU" sz="3200" dirty="0" smtClean="0">
                <a:solidFill>
                  <a:schemeClr val="tx1"/>
                </a:solidFill>
              </a:rPr>
              <a:t>Лечебное дело</a:t>
            </a:r>
          </a:p>
          <a:p>
            <a:pPr algn="just" eaLnBrk="1" fontAlgn="auto" hangingPunct="1">
              <a:spcAft>
                <a:spcPts val="0"/>
              </a:spcAft>
              <a:buFont typeface="Wingdings" panose="05000000000000000000" pitchFamily="2" charset="2"/>
              <a:buChar char="Ø"/>
              <a:defRPr/>
            </a:pPr>
            <a:r>
              <a:rPr lang="ru-RU" sz="3200" dirty="0" smtClean="0">
                <a:solidFill>
                  <a:schemeClr val="tx1"/>
                </a:solidFill>
              </a:rPr>
              <a:t>Сестринское дело</a:t>
            </a:r>
          </a:p>
          <a:p>
            <a:pPr algn="ctr" eaLnBrk="1" fontAlgn="auto" hangingPunct="1">
              <a:spcAft>
                <a:spcPts val="0"/>
              </a:spcAft>
              <a:buFontTx/>
              <a:buChar char="-"/>
              <a:defRPr/>
            </a:pPr>
            <a:endParaRPr lang="ru-RU" sz="1800" b="0" dirty="0" smtClean="0">
              <a:solidFill>
                <a:schemeClr val="tx1">
                  <a:lumMod val="75000"/>
                  <a:lumOff val="25000"/>
                </a:schemeClr>
              </a:solidFill>
            </a:endParaRPr>
          </a:p>
        </p:txBody>
      </p:sp>
    </p:spTree>
    <p:extLst>
      <p:ext uri="{BB962C8B-B14F-4D97-AF65-F5344CB8AC3E}">
        <p14:creationId xmlns:p14="http://schemas.microsoft.com/office/powerpoint/2010/main" val="1623898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p:cNvPr>
          <p:cNvSpPr>
            <a:spLocks noGrp="1" noChangeArrowheads="1"/>
          </p:cNvSpPr>
          <p:nvPr>
            <p:ph type="title"/>
          </p:nvPr>
        </p:nvSpPr>
        <p:spPr>
          <a:xfrm>
            <a:off x="1" y="0"/>
            <a:ext cx="9120187" cy="863600"/>
          </a:xfrm>
          <a:solidFill>
            <a:schemeClr val="bg1">
              <a:lumMod val="65000"/>
            </a:schemeClr>
          </a:solidFill>
          <a:extLst/>
        </p:spPr>
        <p:txBody>
          <a:bodyPr rtlCol="0">
            <a:noAutofit/>
            <a:scene3d>
              <a:camera prst="orthographicFront"/>
              <a:lightRig rig="balanced" dir="t">
                <a:rot lat="0" lon="0" rev="2100000"/>
              </a:lightRig>
            </a:scene3d>
            <a:sp3d extrusionH="57150" prstMaterial="metal">
              <a:bevelT w="38100" h="25400"/>
              <a:contourClr>
                <a:schemeClr val="bg2"/>
              </a:contourClr>
            </a:sp3d>
          </a:bodyPr>
          <a:lstStyle/>
          <a:p>
            <a:pPr marL="484632" eaLnBrk="1" fontAlgn="auto" hangingPunct="1">
              <a:spcAft>
                <a:spcPts val="0"/>
              </a:spcAft>
              <a:defRPr/>
            </a:pPr>
            <a:r>
              <a:rPr lang="ru-RU" sz="2800" b="1" dirty="0" smtClean="0">
                <a:ln w="50800"/>
                <a:latin typeface="Times New Roman" panose="02020603050405020304" pitchFamily="18" charset="0"/>
                <a:cs typeface="Times New Roman" panose="02020603050405020304" pitchFamily="18" charset="0"/>
              </a:rPr>
              <a:t>Фактическая заработная плата за три года </a:t>
            </a:r>
            <a:r>
              <a:rPr lang="ru-RU" sz="2800" b="1" dirty="0">
                <a:ln w="50800"/>
                <a:latin typeface="Times New Roman" panose="02020603050405020304" pitchFamily="18" charset="0"/>
                <a:cs typeface="Times New Roman" panose="02020603050405020304" pitchFamily="18" charset="0"/>
              </a:rPr>
              <a:t>(руб.)</a:t>
            </a:r>
          </a:p>
        </p:txBody>
      </p:sp>
      <p:graphicFrame>
        <p:nvGraphicFramePr>
          <p:cNvPr id="32771" name="Объект 6"/>
          <p:cNvGraphicFramePr>
            <a:graphicFrameLocks noGrp="1"/>
          </p:cNvGraphicFramePr>
          <p:nvPr>
            <p:ph idx="1"/>
            <p:extLst>
              <p:ext uri="{D42A27DB-BD31-4B8C-83A1-F6EECF244321}">
                <p14:modId xmlns:p14="http://schemas.microsoft.com/office/powerpoint/2010/main" val="1935009348"/>
              </p:ext>
            </p:extLst>
          </p:nvPr>
        </p:nvGraphicFramePr>
        <p:xfrm>
          <a:off x="186667" y="1462434"/>
          <a:ext cx="8699500" cy="2326606"/>
        </p:xfrm>
        <a:graphic>
          <a:graphicData uri="http://schemas.openxmlformats.org/presentationml/2006/ole">
            <mc:AlternateContent xmlns:mc="http://schemas.openxmlformats.org/markup-compatibility/2006">
              <mc:Choice xmlns:v="urn:schemas-microsoft-com:vml" Requires="v">
                <p:oleObj spid="_x0000_s4117" name="Диаграмма" r:id="rId4" imgW="8715299" imgH="1743120" progId="Excel.Chart.8">
                  <p:embed/>
                </p:oleObj>
              </mc:Choice>
              <mc:Fallback>
                <p:oleObj name="Диаграмма" r:id="rId4" imgW="8715299" imgH="1743120"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67" y="1462434"/>
                        <a:ext cx="8699500" cy="2326606"/>
                      </a:xfrm>
                      <a:prstGeom prst="rect">
                        <a:avLst/>
                      </a:prstGeom>
                      <a:solidFill>
                        <a:srgbClr val="D9D9D9"/>
                      </a:solidFill>
                      <a:ln>
                        <a:noFill/>
                      </a:ln>
                      <a:extLst/>
                    </p:spPr>
                  </p:pic>
                </p:oleObj>
              </mc:Fallback>
            </mc:AlternateContent>
          </a:graphicData>
        </a:graphic>
      </p:graphicFrame>
      <p:graphicFrame>
        <p:nvGraphicFramePr>
          <p:cNvPr id="32772" name="Объект 6"/>
          <p:cNvGraphicFramePr>
            <a:graphicFrameLocks/>
          </p:cNvGraphicFramePr>
          <p:nvPr>
            <p:extLst>
              <p:ext uri="{D42A27DB-BD31-4B8C-83A1-F6EECF244321}">
                <p14:modId xmlns:p14="http://schemas.microsoft.com/office/powerpoint/2010/main" val="770628001"/>
              </p:ext>
            </p:extLst>
          </p:nvPr>
        </p:nvGraphicFramePr>
        <p:xfrm>
          <a:off x="223077" y="4497561"/>
          <a:ext cx="8709025" cy="2036866"/>
        </p:xfrm>
        <a:graphic>
          <a:graphicData uri="http://schemas.openxmlformats.org/presentationml/2006/ole">
            <mc:AlternateContent xmlns:mc="http://schemas.openxmlformats.org/markup-compatibility/2006">
              <mc:Choice xmlns:v="urn:schemas-microsoft-com:vml" Requires="v">
                <p:oleObj spid="_x0000_s4118" name="Диаграмма" r:id="rId7" imgW="8562944" imgH="1705050" progId="Excel.Chart.8">
                  <p:embed/>
                </p:oleObj>
              </mc:Choice>
              <mc:Fallback>
                <p:oleObj name="Диаграмма" r:id="rId7" imgW="8562944" imgH="1705050"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077" y="4497561"/>
                        <a:ext cx="8709025" cy="2036866"/>
                      </a:xfrm>
                      <a:prstGeom prst="rect">
                        <a:avLst/>
                      </a:prstGeom>
                      <a:solidFill>
                        <a:srgbClr val="D9D9D9"/>
                      </a:solidFill>
                      <a:ln>
                        <a:noFill/>
                      </a:ln>
                      <a:extLst/>
                    </p:spPr>
                  </p:pic>
                </p:oleObj>
              </mc:Fallback>
            </mc:AlternateContent>
          </a:graphicData>
        </a:graphic>
      </p:graphicFrame>
      <p:sp>
        <p:nvSpPr>
          <p:cNvPr id="32774" name="Прямоугольник 2"/>
          <p:cNvSpPr>
            <a:spLocks noChangeArrowheads="1"/>
          </p:cNvSpPr>
          <p:nvPr/>
        </p:nvSpPr>
        <p:spPr bwMode="auto">
          <a:xfrm>
            <a:off x="3770336" y="1000769"/>
            <a:ext cx="1130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400" b="1" dirty="0">
                <a:latin typeface="Times New Roman" panose="02020603050405020304" pitchFamily="18" charset="0"/>
                <a:cs typeface="Times New Roman" panose="02020603050405020304" pitchFamily="18" charset="0"/>
              </a:rPr>
              <a:t>Врачи </a:t>
            </a:r>
          </a:p>
        </p:txBody>
      </p:sp>
      <p:sp>
        <p:nvSpPr>
          <p:cNvPr id="32775" name="Прямоугольник 7"/>
          <p:cNvSpPr>
            <a:spLocks noChangeArrowheads="1"/>
          </p:cNvSpPr>
          <p:nvPr/>
        </p:nvSpPr>
        <p:spPr bwMode="auto">
          <a:xfrm>
            <a:off x="2267744" y="4002008"/>
            <a:ext cx="55446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ru-RU" altLang="ru-RU" sz="2400" b="1" dirty="0">
                <a:latin typeface="Times New Roman" panose="02020603050405020304" pitchFamily="18" charset="0"/>
                <a:cs typeface="Times New Roman" panose="02020603050405020304" pitchFamily="18" charset="0"/>
              </a:rPr>
              <a:t>Средний медицинский персонал </a:t>
            </a:r>
          </a:p>
        </p:txBody>
      </p:sp>
      <p:grpSp>
        <p:nvGrpSpPr>
          <p:cNvPr id="32777" name="Группа 8"/>
          <p:cNvGrpSpPr>
            <a:grpSpLocks/>
          </p:cNvGrpSpPr>
          <p:nvPr/>
        </p:nvGrpSpPr>
        <p:grpSpPr bwMode="auto">
          <a:xfrm>
            <a:off x="0" y="-17463"/>
            <a:ext cx="2551113" cy="787401"/>
            <a:chOff x="6012160" y="111961"/>
            <a:chExt cx="2952328" cy="936104"/>
          </a:xfrm>
        </p:grpSpPr>
        <p:cxnSp>
          <p:nvCxnSpPr>
            <p:cNvPr id="32783" name="Прямая соединительная линия 9"/>
            <p:cNvCxnSpPr>
              <a:cxnSpLocks noChangeShapeType="1"/>
            </p:cNvCxnSpPr>
            <p:nvPr/>
          </p:nvCxnSpPr>
          <p:spPr bwMode="auto">
            <a:xfrm>
              <a:off x="6012160" y="327985"/>
              <a:ext cx="2952328"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32784" name="Прямая соединительная линия 10"/>
            <p:cNvCxnSpPr>
              <a:cxnSpLocks noChangeShapeType="1"/>
            </p:cNvCxnSpPr>
            <p:nvPr/>
          </p:nvCxnSpPr>
          <p:spPr bwMode="auto">
            <a:xfrm>
              <a:off x="6012160" y="494027"/>
              <a:ext cx="2952328"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32785" name="Прямая соединительная линия 11"/>
            <p:cNvCxnSpPr>
              <a:cxnSpLocks noChangeShapeType="1"/>
            </p:cNvCxnSpPr>
            <p:nvPr/>
          </p:nvCxnSpPr>
          <p:spPr bwMode="auto">
            <a:xfrm>
              <a:off x="6228184" y="111961"/>
              <a:ext cx="0" cy="936104"/>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32786" name="Прямая соединительная линия 12"/>
            <p:cNvCxnSpPr>
              <a:cxnSpLocks noChangeShapeType="1"/>
            </p:cNvCxnSpPr>
            <p:nvPr/>
          </p:nvCxnSpPr>
          <p:spPr bwMode="auto">
            <a:xfrm>
              <a:off x="6406176" y="111961"/>
              <a:ext cx="0" cy="936104"/>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grpSp>
        <p:nvGrpSpPr>
          <p:cNvPr id="32778" name="Группа 13"/>
          <p:cNvGrpSpPr>
            <a:grpSpLocks/>
          </p:cNvGrpSpPr>
          <p:nvPr/>
        </p:nvGrpSpPr>
        <p:grpSpPr bwMode="auto">
          <a:xfrm rot="10800000">
            <a:off x="7094538" y="77788"/>
            <a:ext cx="2025650" cy="785812"/>
            <a:chOff x="6012160" y="111961"/>
            <a:chExt cx="2952328" cy="936104"/>
          </a:xfrm>
        </p:grpSpPr>
        <p:cxnSp>
          <p:nvCxnSpPr>
            <p:cNvPr id="32779" name="Прямая соединительная линия 14"/>
            <p:cNvCxnSpPr>
              <a:cxnSpLocks noChangeShapeType="1"/>
            </p:cNvCxnSpPr>
            <p:nvPr/>
          </p:nvCxnSpPr>
          <p:spPr bwMode="auto">
            <a:xfrm>
              <a:off x="6012160" y="327985"/>
              <a:ext cx="2952328"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32780" name="Прямая соединительная линия 15"/>
            <p:cNvCxnSpPr>
              <a:cxnSpLocks noChangeShapeType="1"/>
            </p:cNvCxnSpPr>
            <p:nvPr/>
          </p:nvCxnSpPr>
          <p:spPr bwMode="auto">
            <a:xfrm>
              <a:off x="6012160" y="494027"/>
              <a:ext cx="2952328"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32781" name="Прямая соединительная линия 16"/>
            <p:cNvCxnSpPr>
              <a:cxnSpLocks noChangeShapeType="1"/>
            </p:cNvCxnSpPr>
            <p:nvPr/>
          </p:nvCxnSpPr>
          <p:spPr bwMode="auto">
            <a:xfrm>
              <a:off x="6228184" y="111961"/>
              <a:ext cx="0" cy="936104"/>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32782" name="Прямая соединительная линия 17"/>
            <p:cNvCxnSpPr>
              <a:cxnSpLocks noChangeShapeType="1"/>
            </p:cNvCxnSpPr>
            <p:nvPr/>
          </p:nvCxnSpPr>
          <p:spPr bwMode="auto">
            <a:xfrm>
              <a:off x="6406176" y="111961"/>
              <a:ext cx="0" cy="936104"/>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75636265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338" name="Line 9"/>
          <p:cNvSpPr>
            <a:spLocks noChangeShapeType="1"/>
          </p:cNvSpPr>
          <p:nvPr/>
        </p:nvSpPr>
        <p:spPr bwMode="auto">
          <a:xfrm>
            <a:off x="3048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39" name="Line 9"/>
          <p:cNvSpPr>
            <a:spLocks noChangeShapeType="1"/>
          </p:cNvSpPr>
          <p:nvPr/>
        </p:nvSpPr>
        <p:spPr bwMode="auto">
          <a:xfrm>
            <a:off x="381000" y="1524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0" name="Line 10"/>
          <p:cNvSpPr>
            <a:spLocks noChangeShapeType="1"/>
          </p:cNvSpPr>
          <p:nvPr/>
        </p:nvSpPr>
        <p:spPr bwMode="auto">
          <a:xfrm>
            <a:off x="304800" y="1524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1" name="Line 9"/>
          <p:cNvSpPr>
            <a:spLocks noChangeShapeType="1"/>
          </p:cNvSpPr>
          <p:nvPr/>
        </p:nvSpPr>
        <p:spPr bwMode="auto">
          <a:xfrm>
            <a:off x="2667000" y="9525"/>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2" name="Line 9"/>
          <p:cNvSpPr>
            <a:spLocks noChangeShapeType="1"/>
          </p:cNvSpPr>
          <p:nvPr/>
        </p:nvSpPr>
        <p:spPr bwMode="auto">
          <a:xfrm>
            <a:off x="4572000" y="65532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3" name="Line 10"/>
          <p:cNvSpPr>
            <a:spLocks noChangeShapeType="1"/>
          </p:cNvSpPr>
          <p:nvPr/>
        </p:nvSpPr>
        <p:spPr bwMode="auto">
          <a:xfrm>
            <a:off x="609600" y="4572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4" name="Rectangle 14"/>
          <p:cNvSpPr>
            <a:spLocks noChangeArrowheads="1"/>
          </p:cNvSpPr>
          <p:nvPr/>
        </p:nvSpPr>
        <p:spPr bwMode="auto">
          <a:xfrm>
            <a:off x="0" y="2271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4345" name="Rectangle 15"/>
          <p:cNvSpPr>
            <a:spLocks noChangeArrowheads="1"/>
          </p:cNvSpPr>
          <p:nvPr/>
        </p:nvSpPr>
        <p:spPr bwMode="auto">
          <a:xfrm>
            <a:off x="0" y="2271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4346" name="Rectangle 16"/>
          <p:cNvSpPr>
            <a:spLocks noChangeArrowheads="1"/>
          </p:cNvSpPr>
          <p:nvPr/>
        </p:nvSpPr>
        <p:spPr bwMode="auto">
          <a:xfrm>
            <a:off x="0" y="3000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Arial" panose="020B0604020202020204" pitchFamily="34" charset="0"/>
            </a:endParaRPr>
          </a:p>
        </p:txBody>
      </p:sp>
      <p:sp>
        <p:nvSpPr>
          <p:cNvPr id="14347" name="Line 9"/>
          <p:cNvSpPr>
            <a:spLocks noChangeShapeType="1"/>
          </p:cNvSpPr>
          <p:nvPr/>
        </p:nvSpPr>
        <p:spPr bwMode="auto">
          <a:xfrm>
            <a:off x="533400" y="6553200"/>
            <a:ext cx="4246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8" name="Line 10"/>
          <p:cNvSpPr>
            <a:spLocks noChangeShapeType="1"/>
          </p:cNvSpPr>
          <p:nvPr/>
        </p:nvSpPr>
        <p:spPr bwMode="auto">
          <a:xfrm>
            <a:off x="609600" y="5562600"/>
            <a:ext cx="0" cy="10810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49" name="Line 10"/>
          <p:cNvSpPr>
            <a:spLocks noChangeShapeType="1"/>
          </p:cNvSpPr>
          <p:nvPr/>
        </p:nvSpPr>
        <p:spPr bwMode="auto">
          <a:xfrm>
            <a:off x="609600" y="3048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50" name="Заголовок 1"/>
          <p:cNvSpPr txBox="1">
            <a:spLocks/>
          </p:cNvSpPr>
          <p:nvPr/>
        </p:nvSpPr>
        <p:spPr bwMode="auto">
          <a:xfrm>
            <a:off x="2124075" y="720725"/>
            <a:ext cx="4886325" cy="1320800"/>
          </a:xfrm>
          <a:prstGeom prst="rect">
            <a:avLst/>
          </a:prstGeom>
          <a:solidFill>
            <a:srgbClr val="F6F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ru-RU" altLang="ru-RU" sz="6000">
                <a:solidFill>
                  <a:srgbClr val="003A00"/>
                </a:solidFill>
              </a:rPr>
              <a:t>Контакты</a:t>
            </a:r>
          </a:p>
        </p:txBody>
      </p:sp>
      <p:sp>
        <p:nvSpPr>
          <p:cNvPr id="15" name="Объект 2"/>
          <p:cNvSpPr txBox="1">
            <a:spLocks/>
          </p:cNvSpPr>
          <p:nvPr/>
        </p:nvSpPr>
        <p:spPr>
          <a:xfrm>
            <a:off x="474663" y="2438400"/>
            <a:ext cx="8153400" cy="1981200"/>
          </a:xfrm>
          <a:prstGeom prst="rect">
            <a:avLst/>
          </a:prstGeom>
          <a:solidFill>
            <a:srgbClr val="F6FBEB"/>
          </a:solidFill>
        </p:spPr>
        <p:txBody>
          <a:bodyPr>
            <a:normAutofit fontScale="77500" lnSpcReduction="20000"/>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eaLnBrk="1" fontAlgn="auto" hangingPunct="1">
              <a:spcAft>
                <a:spcPts val="0"/>
              </a:spcAft>
              <a:buFont typeface="Wingdings 3" charset="2"/>
              <a:buChar char=""/>
              <a:defRPr/>
            </a:pPr>
            <a:r>
              <a:rPr lang="ru-RU" altLang="ru-RU" sz="3600" dirty="0" smtClean="0">
                <a:solidFill>
                  <a:schemeClr val="tx1"/>
                </a:solidFill>
              </a:rPr>
              <a:t>Приемная – 8 (3952) 26-53-13</a:t>
            </a:r>
          </a:p>
          <a:p>
            <a:pPr eaLnBrk="1" fontAlgn="auto" hangingPunct="1">
              <a:spcAft>
                <a:spcPts val="0"/>
              </a:spcAft>
              <a:buFont typeface="Wingdings 3" charset="2"/>
              <a:buChar char=""/>
              <a:defRPr/>
            </a:pPr>
            <a:r>
              <a:rPr lang="ru-RU" altLang="ru-RU" sz="3600" dirty="0" smtClean="0">
                <a:solidFill>
                  <a:schemeClr val="tx1"/>
                </a:solidFill>
              </a:rPr>
              <a:t>Главный врач – 8 (3952) 26-53-01</a:t>
            </a:r>
          </a:p>
          <a:p>
            <a:pPr marL="0" indent="0" eaLnBrk="1" fontAlgn="auto" hangingPunct="1">
              <a:spcAft>
                <a:spcPts val="0"/>
              </a:spcAft>
              <a:buNone/>
              <a:defRPr/>
            </a:pPr>
            <a:r>
              <a:rPr lang="ru-RU" altLang="ru-RU" sz="3600" dirty="0">
                <a:solidFill>
                  <a:schemeClr val="tx1"/>
                </a:solidFill>
              </a:rPr>
              <a:t> </a:t>
            </a:r>
            <a:r>
              <a:rPr lang="ru-RU" altLang="ru-RU" sz="3600" dirty="0" smtClean="0">
                <a:solidFill>
                  <a:schemeClr val="tx1"/>
                </a:solidFill>
              </a:rPr>
              <a:t>    </a:t>
            </a:r>
            <a:r>
              <a:rPr lang="ru-RU" altLang="ru-RU" sz="2300" b="1" i="1" dirty="0" smtClean="0">
                <a:solidFill>
                  <a:schemeClr val="tx1"/>
                </a:solidFill>
              </a:rPr>
              <a:t>(приём по личным вопросам – среда с 16 до 18-00) </a:t>
            </a:r>
          </a:p>
          <a:p>
            <a:pPr eaLnBrk="1" fontAlgn="auto" hangingPunct="1">
              <a:spcAft>
                <a:spcPts val="0"/>
              </a:spcAft>
              <a:buFont typeface="Wingdings 3" charset="2"/>
              <a:buChar char=""/>
              <a:defRPr/>
            </a:pPr>
            <a:r>
              <a:rPr lang="ru-RU" altLang="ru-RU" sz="3600" dirty="0" smtClean="0">
                <a:solidFill>
                  <a:schemeClr val="tx1"/>
                </a:solidFill>
              </a:rPr>
              <a:t>Отдел кадров – 8 (3952) 26-53-06</a:t>
            </a:r>
          </a:p>
        </p:txBody>
      </p:sp>
      <p:pic>
        <p:nvPicPr>
          <p:cNvPr id="14352" name="Picture 6" descr="фото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260350"/>
            <a:ext cx="18732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Объект 2"/>
          <p:cNvSpPr txBox="1">
            <a:spLocks/>
          </p:cNvSpPr>
          <p:nvPr/>
        </p:nvSpPr>
        <p:spPr bwMode="auto">
          <a:xfrm>
            <a:off x="533400" y="4878388"/>
            <a:ext cx="8153400" cy="1112837"/>
          </a:xfrm>
          <a:prstGeom prst="rect">
            <a:avLst/>
          </a:prstGeom>
          <a:solidFill>
            <a:srgbClr val="F6F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r>
              <a:rPr lang="ru-RU" altLang="ru-RU" sz="3600">
                <a:solidFill>
                  <a:schemeClr val="tx1"/>
                </a:solidFill>
              </a:rPr>
              <a:t>Официальный сайт: </a:t>
            </a:r>
            <a:r>
              <a:rPr lang="en-US" altLang="ru-RU" sz="3600">
                <a:solidFill>
                  <a:schemeClr val="tx1"/>
                </a:solidFill>
              </a:rPr>
              <a:t>www.issmp.ru</a:t>
            </a:r>
            <a:endParaRPr lang="ru-RU" altLang="ru-RU" sz="3600">
              <a:solidFill>
                <a:schemeClr val="tx1"/>
              </a:solidFill>
            </a:endParaRPr>
          </a:p>
        </p:txBody>
      </p:sp>
    </p:spTree>
    <p:extLst>
      <p:ext uri="{BB962C8B-B14F-4D97-AF65-F5344CB8AC3E}">
        <p14:creationId xmlns:p14="http://schemas.microsoft.com/office/powerpoint/2010/main" val="2129940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000" advClick="0" advTm="8000"/>
    </mc:Choice>
    <mc:Fallback>
      <p:transition spd="slow" advClick="0" advTm="8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0"/>
            <a:ext cx="8229600" cy="6408712"/>
          </a:xfrm>
        </p:spPr>
        <p:txBody>
          <a:bodyPr/>
          <a:lstStyle/>
          <a:p>
            <a:endParaRPr lang="ru-RU" dirty="0" smtClean="0"/>
          </a:p>
          <a:p>
            <a:pPr marL="0" indent="0" algn="ctr">
              <a:buNone/>
            </a:pPr>
            <a:r>
              <a:rPr lang="ru-RU" sz="8800" dirty="0" smtClean="0"/>
              <a:t>                 </a:t>
            </a:r>
            <a:r>
              <a:rPr lang="ru-RU" sz="9600" dirty="0" smtClean="0"/>
              <a:t>Спасибо за                      внимание!</a:t>
            </a:r>
            <a:endParaRPr lang="ru-RU" sz="9600" dirty="0"/>
          </a:p>
        </p:txBody>
      </p:sp>
    </p:spTree>
    <p:extLst>
      <p:ext uri="{BB962C8B-B14F-4D97-AF65-F5344CB8AC3E}">
        <p14:creationId xmlns:p14="http://schemas.microsoft.com/office/powerpoint/2010/main" val="517383908"/>
      </p:ext>
    </p:extLst>
  </p:cSld>
  <p:clrMapOvr>
    <a:masterClrMapping/>
  </p:clrMapOvr>
  <mc:AlternateContent xmlns:mc="http://schemas.openxmlformats.org/markup-compatibility/2006">
    <mc:Choice xmlns:p14="http://schemas.microsoft.com/office/powerpoint/2010/main" Requires="p14">
      <p:transition spd="slow" p14:dur="10000" advClick="0" advTm="8000"/>
    </mc:Choice>
    <mc:Fallback>
      <p:transition spd="slow" advClick="0" advTm="8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3.png"/>
          <p:cNvPicPr>
            <a:picLocks noGrp="1" noChangeAspect="1"/>
          </p:cNvPicPr>
          <p:nvPr>
            <p:ph idx="1"/>
          </p:nvPr>
        </p:nvPicPr>
        <p:blipFill>
          <a:blip r:embed="rId2"/>
          <a:stretch>
            <a:fillRect/>
          </a:stretch>
        </p:blipFill>
        <p:spPr>
          <a:xfrm>
            <a:off x="318480" y="896318"/>
            <a:ext cx="8460065" cy="5912162"/>
          </a:xfrm>
        </p:spPr>
      </p:pic>
      <p:sp>
        <p:nvSpPr>
          <p:cNvPr id="5" name="TextBox 4"/>
          <p:cNvSpPr txBox="1"/>
          <p:nvPr/>
        </p:nvSpPr>
        <p:spPr>
          <a:xfrm>
            <a:off x="29394" y="-27012"/>
            <a:ext cx="9038238" cy="923330"/>
          </a:xfrm>
          <a:prstGeom prst="rect">
            <a:avLst/>
          </a:prstGeom>
          <a:noFill/>
        </p:spPr>
        <p:txBody>
          <a:bodyPr wrap="square" rtlCol="0">
            <a:spAutoFit/>
          </a:bodyPr>
          <a:lstStyle/>
          <a:p>
            <a:pPr algn="just"/>
            <a:r>
              <a:rPr lang="ru-RU" b="1" dirty="0" smtClean="0">
                <a:latin typeface="Times New Roman" panose="02020603050405020304" pitchFamily="18" charset="0"/>
                <a:cs typeface="Times New Roman" panose="02020603050405020304" pitchFamily="18" charset="0"/>
              </a:rPr>
              <a:t>В 1954 году СМП была передана как отделение городской клинической больницы, а в 1957 году - выделена в самостоятельную организацию и располагалась по улице Байкальская, 110. Станцией в это время руководила </a:t>
            </a:r>
            <a:r>
              <a:rPr lang="ru-RU" b="1" dirty="0" err="1" smtClean="0">
                <a:latin typeface="Times New Roman" panose="02020603050405020304" pitchFamily="18" charset="0"/>
                <a:cs typeface="Times New Roman" panose="02020603050405020304" pitchFamily="18" charset="0"/>
              </a:rPr>
              <a:t>Шабельник</a:t>
            </a:r>
            <a:r>
              <a:rPr lang="ru-RU" b="1" dirty="0" smtClean="0">
                <a:latin typeface="Times New Roman" panose="02020603050405020304" pitchFamily="18" charset="0"/>
                <a:cs typeface="Times New Roman" panose="02020603050405020304" pitchFamily="18" charset="0"/>
              </a:rPr>
              <a:t> В.И. (1957-1965гг.)</a:t>
            </a:r>
          </a:p>
        </p:txBody>
      </p:sp>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4.png"/>
          <p:cNvPicPr>
            <a:picLocks noGrp="1" noChangeAspect="1"/>
          </p:cNvPicPr>
          <p:nvPr>
            <p:ph idx="1"/>
          </p:nvPr>
        </p:nvPicPr>
        <p:blipFill>
          <a:blip r:embed="rId2"/>
          <a:stretch>
            <a:fillRect/>
          </a:stretch>
        </p:blipFill>
        <p:spPr>
          <a:xfrm>
            <a:off x="1025352" y="1621477"/>
            <a:ext cx="7200800" cy="5236523"/>
          </a:xfrm>
        </p:spPr>
      </p:pic>
      <p:sp>
        <p:nvSpPr>
          <p:cNvPr id="5" name="TextBox 4"/>
          <p:cNvSpPr txBox="1"/>
          <p:nvPr/>
        </p:nvSpPr>
        <p:spPr>
          <a:xfrm>
            <a:off x="107504" y="0"/>
            <a:ext cx="9036496" cy="1631216"/>
          </a:xfrm>
          <a:prstGeom prst="rect">
            <a:avLst/>
          </a:prstGeom>
          <a:noFill/>
        </p:spPr>
        <p:txBody>
          <a:bodyPr wrap="square" rtlCol="0">
            <a:spAutoFit/>
          </a:bodyPr>
          <a:lstStyle/>
          <a:p>
            <a:pPr algn="just"/>
            <a:r>
              <a:rPr lang="ru-RU" sz="2000" b="1" dirty="0" smtClean="0">
                <a:latin typeface="Times New Roman" panose="02020603050405020304" pitchFamily="18" charset="0"/>
                <a:cs typeface="Times New Roman" panose="02020603050405020304" pitchFamily="18" charset="0"/>
              </a:rPr>
              <a:t>С 1960 года на СМП работало 11 круглосуточных постов, в 1962 году были организованы первые специализированные бригады, такие как педиатрическая, акушерская, кардиологическая, где работали Якименко Л.И., Кузнецова Н.К., Вишневская А.Л., </a:t>
            </a:r>
            <a:r>
              <a:rPr lang="ru-RU" sz="2000" b="1" dirty="0" err="1" smtClean="0">
                <a:latin typeface="Times New Roman" panose="02020603050405020304" pitchFamily="18" charset="0"/>
                <a:cs typeface="Times New Roman" panose="02020603050405020304" pitchFamily="18" charset="0"/>
              </a:rPr>
              <a:t>Мигалёв</a:t>
            </a:r>
            <a:r>
              <a:rPr lang="ru-RU" sz="2000" b="1" dirty="0" smtClean="0">
                <a:latin typeface="Times New Roman" panose="02020603050405020304" pitchFamily="18" charset="0"/>
                <a:cs typeface="Times New Roman" panose="02020603050405020304" pitchFamily="18" charset="0"/>
              </a:rPr>
              <a:t> М.В., </a:t>
            </a:r>
            <a:r>
              <a:rPr lang="ru-RU" sz="2000" b="1" dirty="0" err="1" smtClean="0">
                <a:latin typeface="Times New Roman" panose="02020603050405020304" pitchFamily="18" charset="0"/>
                <a:cs typeface="Times New Roman" panose="02020603050405020304" pitchFamily="18" charset="0"/>
              </a:rPr>
              <a:t>Мордокович</a:t>
            </a:r>
            <a:r>
              <a:rPr lang="ru-RU" sz="2000" b="1" dirty="0" smtClean="0">
                <a:latin typeface="Times New Roman" panose="02020603050405020304" pitchFamily="18" charset="0"/>
                <a:cs typeface="Times New Roman" panose="02020603050405020304" pitchFamily="18" charset="0"/>
              </a:rPr>
              <a:t> Е.П. </a:t>
            </a:r>
          </a:p>
          <a:p>
            <a:pPr algn="just"/>
            <a:r>
              <a:rPr lang="ru-RU" sz="2000" b="1" dirty="0" smtClean="0">
                <a:latin typeface="Times New Roman" panose="02020603050405020304" pitchFamily="18" charset="0"/>
                <a:cs typeface="Times New Roman" panose="02020603050405020304" pitchFamily="18" charset="0"/>
              </a:rPr>
              <a:t>В 1963 году организована </a:t>
            </a:r>
            <a:r>
              <a:rPr lang="ru-RU" sz="2000" b="1" dirty="0" err="1" smtClean="0">
                <a:latin typeface="Times New Roman" panose="02020603050405020304" pitchFamily="18" charset="0"/>
                <a:cs typeface="Times New Roman" panose="02020603050405020304" pitchFamily="18" charset="0"/>
              </a:rPr>
              <a:t>травмотологическая</a:t>
            </a:r>
            <a:r>
              <a:rPr lang="ru-RU" sz="2000" b="1" dirty="0" smtClean="0">
                <a:latin typeface="Times New Roman" panose="02020603050405020304" pitchFamily="18" charset="0"/>
                <a:cs typeface="Times New Roman" panose="02020603050405020304" pitchFamily="18" charset="0"/>
              </a:rPr>
              <a:t> бригада.</a:t>
            </a:r>
          </a:p>
        </p:txBody>
      </p:sp>
    </p:spTree>
  </p:cSld>
  <p:clrMapOvr>
    <a:masterClrMapping/>
  </p:clrMapOvr>
  <mc:AlternateContent xmlns:mc="http://schemas.openxmlformats.org/markup-compatibility/2006" xmlns:p14="http://schemas.microsoft.com/office/powerpoint/2010/main">
    <mc:Choice Requires="p14">
      <p:transition spd="slow" p14:dur="10000" advClick="0" advTm="15000"/>
    </mc:Choice>
    <mc:Fallback xmlns="">
      <p:transition spd="slow"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5.png"/>
          <p:cNvPicPr>
            <a:picLocks noGrp="1" noChangeAspect="1"/>
          </p:cNvPicPr>
          <p:nvPr>
            <p:ph idx="1"/>
          </p:nvPr>
        </p:nvPicPr>
        <p:blipFill>
          <a:blip r:embed="rId2"/>
          <a:stretch>
            <a:fillRect/>
          </a:stretch>
        </p:blipFill>
        <p:spPr>
          <a:xfrm>
            <a:off x="1043608" y="1965224"/>
            <a:ext cx="7056784" cy="4892776"/>
          </a:xfrm>
        </p:spPr>
      </p:pic>
      <p:sp>
        <p:nvSpPr>
          <p:cNvPr id="5" name="TextBox 4"/>
          <p:cNvSpPr txBox="1"/>
          <p:nvPr/>
        </p:nvSpPr>
        <p:spPr>
          <a:xfrm>
            <a:off x="0" y="-66101"/>
            <a:ext cx="9144000" cy="2031325"/>
          </a:xfrm>
          <a:prstGeom prst="rect">
            <a:avLst/>
          </a:prstGeom>
          <a:noFill/>
        </p:spPr>
        <p:txBody>
          <a:bodyPr wrap="square" rtlCol="0">
            <a:spAutoFit/>
          </a:bodyPr>
          <a:lstStyle/>
          <a:p>
            <a:pPr algn="just"/>
            <a:r>
              <a:rPr lang="ru-RU" b="1" dirty="0" smtClean="0">
                <a:latin typeface="Times New Roman" panose="02020603050405020304" pitchFamily="18" charset="0"/>
                <a:cs typeface="Times New Roman" panose="02020603050405020304" pitchFamily="18" charset="0"/>
              </a:rPr>
              <a:t>С 1963 года станция СМП города была реорганизована и были созданы подстанции Свердловского и Ленинского округов, где трудились ветераны скорой помощи - </a:t>
            </a:r>
            <a:r>
              <a:rPr lang="ru-RU" b="1" dirty="0" err="1" smtClean="0">
                <a:latin typeface="Times New Roman" panose="02020603050405020304" pitchFamily="18" charset="0"/>
                <a:cs typeface="Times New Roman" panose="02020603050405020304" pitchFamily="18" charset="0"/>
              </a:rPr>
              <a:t>Заболотнова</a:t>
            </a:r>
            <a:r>
              <a:rPr lang="ru-RU" b="1" dirty="0" smtClean="0">
                <a:latin typeface="Times New Roman" panose="02020603050405020304" pitchFamily="18" charset="0"/>
                <a:cs typeface="Times New Roman" panose="02020603050405020304" pitchFamily="18" charset="0"/>
              </a:rPr>
              <a:t> О.Д., </a:t>
            </a:r>
            <a:r>
              <a:rPr lang="ru-RU" b="1" dirty="0" err="1" smtClean="0">
                <a:latin typeface="Times New Roman" panose="02020603050405020304" pitchFamily="18" charset="0"/>
                <a:cs typeface="Times New Roman" panose="02020603050405020304" pitchFamily="18" charset="0"/>
              </a:rPr>
              <a:t>Мошович</a:t>
            </a:r>
            <a:r>
              <a:rPr lang="ru-RU" b="1" dirty="0" smtClean="0">
                <a:latin typeface="Times New Roman" panose="02020603050405020304" pitchFamily="18" charset="0"/>
                <a:cs typeface="Times New Roman" panose="02020603050405020304" pitchFamily="18" charset="0"/>
              </a:rPr>
              <a:t> З.Б., Кравец А.П., Вишневская А.П., </a:t>
            </a:r>
            <a:r>
              <a:rPr lang="ru-RU" b="1" dirty="0" err="1" smtClean="0">
                <a:latin typeface="Times New Roman" panose="02020603050405020304" pitchFamily="18" charset="0"/>
                <a:cs typeface="Times New Roman" panose="02020603050405020304" pitchFamily="18" charset="0"/>
              </a:rPr>
              <a:t>Ламинская</a:t>
            </a:r>
            <a:r>
              <a:rPr lang="ru-RU" b="1" dirty="0" smtClean="0">
                <a:latin typeface="Times New Roman" panose="02020603050405020304" pitchFamily="18" charset="0"/>
                <a:cs typeface="Times New Roman" panose="02020603050405020304" pitchFamily="18" charset="0"/>
              </a:rPr>
              <a:t> Т.Н. и другие. В 1968 году на станции работало 27 круглосуточных поста, включая специализированные бригады - неврологическую, токсикологическую, психиатрическую, травматологическую, а в дальнейшем реанимационную. Психиатрическая бригада – организована в 1968г. </a:t>
            </a:r>
            <a:endParaRPr lang="ru-RU"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advClick="0" advTm="15000"/>
    </mc:Choice>
    <mc:Fallback xmlns="">
      <p:transition spd="slow"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856984" cy="548680"/>
          </a:xfrm>
        </p:spPr>
        <p:txBody>
          <a:bodyPr>
            <a:noAutofit/>
          </a:bodyPr>
          <a:lstStyle/>
          <a:p>
            <a:r>
              <a:rPr lang="ru-RU" sz="2600" b="1" dirty="0" smtClean="0">
                <a:latin typeface="Times New Roman" panose="02020603050405020304" pitchFamily="18" charset="0"/>
                <a:cs typeface="Times New Roman" panose="02020603050405020304" pitchFamily="18" charset="0"/>
              </a:rPr>
              <a:t>Токсикологическая  бригада – организована в 1969 году</a:t>
            </a:r>
            <a:endParaRPr lang="ru-RU" sz="2600" b="1" dirty="0">
              <a:latin typeface="Times New Roman" panose="02020603050405020304" pitchFamily="18" charset="0"/>
              <a:cs typeface="Times New Roman" panose="02020603050405020304" pitchFamily="18" charset="0"/>
            </a:endParaRPr>
          </a:p>
        </p:txBody>
      </p:sp>
      <p:pic>
        <p:nvPicPr>
          <p:cNvPr id="4" name="Содержимое 3" descr="6.png"/>
          <p:cNvPicPr>
            <a:picLocks noGrp="1" noChangeAspect="1"/>
          </p:cNvPicPr>
          <p:nvPr>
            <p:ph idx="1"/>
          </p:nvPr>
        </p:nvPicPr>
        <p:blipFill>
          <a:blip r:embed="rId2"/>
          <a:stretch>
            <a:fillRect/>
          </a:stretch>
        </p:blipFill>
        <p:spPr>
          <a:xfrm>
            <a:off x="441884" y="476672"/>
            <a:ext cx="8255260" cy="6345219"/>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Содержимое 3" descr="7.png"/>
          <p:cNvPicPr>
            <a:picLocks noGrp="1" noChangeAspect="1"/>
          </p:cNvPicPr>
          <p:nvPr>
            <p:ph idx="1"/>
          </p:nvPr>
        </p:nvPicPr>
        <p:blipFill>
          <a:blip r:embed="rId2"/>
          <a:stretch>
            <a:fillRect/>
          </a:stretch>
        </p:blipFill>
        <p:spPr>
          <a:xfrm>
            <a:off x="1979712" y="-23730"/>
            <a:ext cx="5400600" cy="6880217"/>
          </a:xfrm>
        </p:spPr>
      </p:pic>
    </p:spTree>
  </p:cSld>
  <p:clrMapOvr>
    <a:masterClrMapping/>
  </p:clrMapOvr>
  <mc:AlternateContent xmlns:mc="http://schemas.openxmlformats.org/markup-compatibility/2006" xmlns:p14="http://schemas.microsoft.com/office/powerpoint/2010/main">
    <mc:Choice Requires="p14">
      <p:transition spd="slow" p14:dur="10000" advClick="0" advTm="8000"/>
    </mc:Choice>
    <mc:Fallback xmlns="">
      <p:transition spd="slow" advClick="0" advTm="800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1484</TotalTime>
  <Words>1114</Words>
  <Application>Microsoft Office PowerPoint</Application>
  <PresentationFormat>Экран (4:3)</PresentationFormat>
  <Paragraphs>106</Paragraphs>
  <Slides>46</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46</vt:i4>
      </vt:variant>
    </vt:vector>
  </HeadingPairs>
  <TitlesOfParts>
    <vt:vector size="49" baseType="lpstr">
      <vt:lpstr>Тема Office</vt:lpstr>
      <vt:lpstr>Слайд</vt:lpstr>
      <vt:lpstr>Диаграмма</vt:lpstr>
      <vt:lpstr>История становления скорой медицинской помощи в г. Иркутске и Иркутском районе</vt:lpstr>
      <vt:lpstr>Аналитическая справка</vt:lpstr>
      <vt:lpstr>Презентация PowerPoint</vt:lpstr>
      <vt:lpstr> 1950-х годах был добавлен еще один пост и врачи скорой помощи стали выезжать в близлежащие села, радиус обслуживания 90-120 км. </vt:lpstr>
      <vt:lpstr>Презентация PowerPoint</vt:lpstr>
      <vt:lpstr>Презентация PowerPoint</vt:lpstr>
      <vt:lpstr>Презентация PowerPoint</vt:lpstr>
      <vt:lpstr>Токсикологическая  бригада – организована в 1969 году</vt:lpstr>
      <vt:lpstr>Презентация PowerPoint</vt:lpstr>
      <vt:lpstr> Свердловская подстанция </vt:lpstr>
      <vt:lpstr>Ленинская подстанция</vt:lpstr>
      <vt:lpstr>Презентация PowerPoint</vt:lpstr>
      <vt:lpstr>Раньше станция располагалась по ул. Софьи Перовской, 35.</vt:lpstr>
      <vt:lpstr>Городская станция скорой медицинской помощи основана в 1995 году</vt:lpstr>
      <vt:lpstr>На данный момент Центральная подстанция располагается на ул. Омулевского 44</vt:lpstr>
      <vt:lpstr>Врачи и фельдшера  СМП  подстанции №1</vt:lpstr>
      <vt:lpstr>Главный врач Ульянов О.Е. с коллегами (руководил станцией с 1989 по 2004 г.)</vt:lpstr>
      <vt:lpstr>Врачи СМП Подстанции №1</vt:lpstr>
      <vt:lpstr>Презентация PowerPoint</vt:lpstr>
      <vt:lpstr>Фельдшеры скорой медицинской помощи</vt:lpstr>
      <vt:lpstr>Презентация PowerPoint</vt:lpstr>
      <vt:lpstr>Презентация PowerPoint</vt:lpstr>
      <vt:lpstr>Презентация PowerPoint</vt:lpstr>
      <vt:lpstr>Врач и фельдшер СМП, подстанция №5</vt:lpstr>
      <vt:lpstr>Главный врач к.м.н. Маньков А.В.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Фактическая заработная плата за три года (руб.)</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приемная</dc:creator>
  <cp:lastModifiedBy>HD</cp:lastModifiedBy>
  <cp:revision>113</cp:revision>
  <dcterms:created xsi:type="dcterms:W3CDTF">2021-04-15T08:03:28Z</dcterms:created>
  <dcterms:modified xsi:type="dcterms:W3CDTF">2021-04-26T08:53:20Z</dcterms:modified>
</cp:coreProperties>
</file>