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3" r:id="rId2"/>
    <p:sldId id="257" r:id="rId3"/>
    <p:sldId id="260" r:id="rId4"/>
    <p:sldId id="282" r:id="rId5"/>
    <p:sldId id="262" r:id="rId6"/>
    <p:sldId id="265" r:id="rId7"/>
    <p:sldId id="284" r:id="rId8"/>
    <p:sldId id="266" r:id="rId9"/>
    <p:sldId id="267" r:id="rId10"/>
    <p:sldId id="268" r:id="rId11"/>
    <p:sldId id="274" r:id="rId12"/>
    <p:sldId id="285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7BA1"/>
    <a:srgbClr val="6BA42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50" d="100"/>
          <a:sy n="50" d="100"/>
        </p:scale>
        <p:origin x="-1710" y="-7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-2622" y="198"/>
      </p:cViewPr>
      <p:guideLst>
        <p:guide orient="horz" pos="2880"/>
        <p:guide pos="2160"/>
      </p:guideLst>
    </p:cSldViewPr>
  </p:notesViewPr>
  <p:gridSpacing cx="156370338" cy="1563703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9366A-E421-4842-823A-DBE0B1F37A4E}" type="datetimeFigureOut">
              <a:rPr lang="ru-RU" smtClean="0"/>
              <a:t>21.11.2014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C29E3-F2A0-46F8-A6DC-FEAEB19706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C29E3-F2A0-46F8-A6DC-FEAEB19706D6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8045" y="4192525"/>
            <a:ext cx="7772400" cy="859205"/>
          </a:xfrm>
          <a:effectLst>
            <a:outerShdw blurRad="50800" dist="38100" dir="2700000" algn="tl" rotWithShape="0">
              <a:schemeClr val="accent1">
                <a:lumMod val="50000"/>
                <a:alpha val="40000"/>
              </a:scheme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9645" y="5342235"/>
            <a:ext cx="6400800" cy="83545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rgbClr val="00B0F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rgbClr val="017BA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274638"/>
            <a:ext cx="6710784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17BA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443836"/>
            <a:ext cx="6710784" cy="427574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600">
                <a:solidFill>
                  <a:srgbClr val="017BA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3835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73697"/>
            <a:ext cx="4040188" cy="379858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43835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73697"/>
            <a:ext cx="4041775" cy="3798583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17901" y="1749245"/>
            <a:ext cx="65663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Почечная дисфункция у больных фибрилляцией предсердий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640935" y="3581704"/>
            <a:ext cx="3503065" cy="16797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Исполнитель: аспирант В.З.Доржиева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Научный руководитель:  профессор ,                                                               д.м.н. К.В.Протасов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34130" y="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ГБОУ ДПО «Иркутская государственная медицинская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академия последипломного образования»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Кафедра терапии и кардиологии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03065" y="6177690"/>
            <a:ext cx="2443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Иркутск, 2014 г.</a:t>
            </a:r>
            <a:endParaRPr lang="ru-RU" sz="2400" b="1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0"/>
            <a:ext cx="8229600" cy="40567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cs typeface="Times New Roman" pitchFamily="18" charset="0"/>
              </a:rPr>
              <a:t>Дизайн исследования</a:t>
            </a:r>
            <a:endParaRPr lang="ru-RU" sz="3200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4375" y="5872280"/>
            <a:ext cx="8389625" cy="985720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en-US" sz="80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II.</a:t>
            </a:r>
            <a:r>
              <a:rPr lang="ru-RU" sz="80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8000" b="1" dirty="0" err="1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Проспективное</a:t>
            </a:r>
            <a:r>
              <a:rPr lang="ru-RU" sz="80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 исследование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Повторное  обследование 50 человек из основной группы  через 12 месяцев </a:t>
            </a:r>
          </a:p>
          <a:p>
            <a:pPr algn="ctr">
              <a:buNone/>
            </a:pPr>
            <a:r>
              <a:rPr lang="ru-RU" sz="72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(СКФ, </a:t>
            </a:r>
            <a:r>
              <a:rPr lang="ru-RU" sz="7200" b="1" dirty="0" err="1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цистатин</a:t>
            </a:r>
            <a:r>
              <a:rPr lang="ru-RU" sz="7200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 С, альбуминурия).</a:t>
            </a:r>
          </a:p>
          <a:p>
            <a:endParaRPr lang="ru-RU" dirty="0"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3554" y="1291130"/>
            <a:ext cx="6566315" cy="4581151"/>
          </a:xfrm>
          <a:prstGeom prst="roundRect">
            <a:avLst/>
          </a:prstGeom>
          <a:solidFill>
            <a:schemeClr val="accent1">
              <a:alpha val="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t"/>
          <a:lstStyle/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endParaRPr lang="ru-RU" b="1" dirty="0" smtClean="0">
              <a:solidFill>
                <a:schemeClr val="accent5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мужчина/женщина 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35-59 лет</a:t>
            </a: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endParaRPr lang="ru-RU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Верифицированная</a:t>
            </a:r>
            <a:r>
              <a:rPr lang="ru-RU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ФП</a:t>
            </a:r>
            <a:endParaRPr lang="ru-RU" b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Подписанное </a:t>
            </a:r>
            <a:r>
              <a:rPr lang="ru-RU" b="1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инф</a:t>
            </a:r>
            <a:r>
              <a:rPr lang="ru-RU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. согласие.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62574" y="1749245"/>
            <a:ext cx="2138175" cy="3359510"/>
          </a:xfrm>
          <a:prstGeom prst="roundRect">
            <a:avLst/>
          </a:prstGeom>
          <a:solidFill>
            <a:schemeClr val="accent1">
              <a:alpha val="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Контрольная группа</a:t>
            </a:r>
          </a:p>
          <a:p>
            <a:pPr algn="ctr"/>
            <a:endParaRPr lang="ru-RU" sz="20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пациенты, сопоставимые с основной группой по полу, возрасту, уровню АД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без ФП.</a:t>
            </a:r>
          </a:p>
          <a:p>
            <a:pPr algn="ctr"/>
            <a:endParaRPr lang="ru-RU" sz="20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28720" y="1291130"/>
            <a:ext cx="27486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Основная группа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cs typeface="Times New Roman" pitchFamily="18" charset="0"/>
              </a:rPr>
              <a:t>Критерии включения :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7111" y="374900"/>
            <a:ext cx="885688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I.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Поперечное исследование: </a:t>
            </a:r>
          </a:p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 pitchFamily="18" charset="0"/>
              </a:rPr>
              <a:t>150 человек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 pitchFamily="18" charset="0"/>
              </a:rPr>
              <a:t> =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 pitchFamily="18" charset="0"/>
              </a:rPr>
              <a:t> 60 человек 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 pitchFamily="18" charset="0"/>
              </a:rPr>
              <a:t>(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 pitchFamily="18" charset="0"/>
              </a:rPr>
              <a:t>ФП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 pitchFamily="18" charset="0"/>
              </a:rPr>
              <a:t>)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latin typeface="+mj-lt"/>
                <a:cs typeface="Times New Roman" pitchFamily="18" charset="0"/>
              </a:rPr>
              <a:t> + 60 человек (ФП и АГ) + 30 человек (контр. гр.) </a:t>
            </a:r>
          </a:p>
          <a:p>
            <a:pPr algn="ctr"/>
            <a:endParaRPr lang="ru-RU" dirty="0" smtClean="0"/>
          </a:p>
          <a:p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3555" y="3429000"/>
            <a:ext cx="6413610" cy="2443279"/>
          </a:xfrm>
          <a:prstGeom prst="roundRect">
            <a:avLst/>
          </a:prstGeom>
          <a:solidFill>
            <a:schemeClr val="bg1">
              <a:alpha val="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1. верифицированная ИБС </a:t>
            </a: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2. ХСН с ФВ </a:t>
            </a:r>
            <a:r>
              <a:rPr lang="en-US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&lt;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40%</a:t>
            </a: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3. клапанная ФП</a:t>
            </a: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4. СД 1 или 2 типа </a:t>
            </a: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5. ЗНО</a:t>
            </a: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6. ХОБЛ, БА</a:t>
            </a: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7. воспалительные заболевания почек и мочевыводящих путей</a:t>
            </a:r>
          </a:p>
          <a:p>
            <a:pPr marL="342900" indent="-342900" algn="ctr"/>
            <a:endParaRPr lang="ru-RU" sz="14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ctr"/>
            <a:endParaRPr lang="ru-RU" sz="14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ctr"/>
            <a:endParaRPr lang="ru-RU" sz="14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ctr"/>
            <a:endParaRPr lang="ru-RU" sz="1400" b="1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8. аномалии развития и доброкачественные новообразования почек</a:t>
            </a: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9. СКФ</a:t>
            </a:r>
            <a:r>
              <a:rPr lang="en-US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&lt; </a:t>
            </a:r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30 мл/мин/1,73м2</a:t>
            </a: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10. дисфункция щитовидной железы </a:t>
            </a:r>
          </a:p>
          <a:p>
            <a:pPr marL="342900" indent="-342900" algn="ctr"/>
            <a:r>
              <a:rPr lang="ru-RU" sz="14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11. отказ больного подписать информированное согласие на участие в исследовании.</a:t>
            </a:r>
          </a:p>
          <a:p>
            <a:pPr algn="ctr"/>
            <a:endParaRPr lang="ru-RU" sz="14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976015" y="2970885"/>
            <a:ext cx="27486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cs typeface="Times New Roman" pitchFamily="18" charset="0"/>
              </a:rPr>
              <a:t>Критерии исключения:</a:t>
            </a:r>
            <a:endParaRPr lang="ru-RU" sz="2000" b="1" dirty="0">
              <a:solidFill>
                <a:schemeClr val="accent5">
                  <a:lumMod val="75000"/>
                </a:schemeClr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965" y="0"/>
            <a:ext cx="8229600" cy="71108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Методы исследования</a:t>
            </a:r>
            <a:endParaRPr lang="en-US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199" y="833015"/>
            <a:ext cx="8543245" cy="5039265"/>
          </a:xfrm>
        </p:spPr>
        <p:txBody>
          <a:bodyPr>
            <a:norm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Антропометрическое исследование: измерение роста, массы тела, окружности талии, индекс массы тела (ИМТ), отношение окружности талии к окружности бедер (ОТБ).</a:t>
            </a:r>
          </a:p>
          <a:p>
            <a:pPr marL="457200" indent="-457200" algn="just">
              <a:buFont typeface="+mj-lt"/>
              <a:buAutoNum type="arabicPeriod"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Измерение артериального давления. </a:t>
            </a:r>
          </a:p>
          <a:p>
            <a:pPr marL="457200" lvl="0" indent="-457200" algn="just">
              <a:buFont typeface="+mj-lt"/>
              <a:buAutoNum type="arabicPeriod"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Определение л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ипидн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ого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спектр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а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сыворотки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крови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 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Определение уровня СРБ количественным методом.</a:t>
            </a:r>
          </a:p>
          <a:p>
            <a:pPr marL="457200" lvl="0" indent="-457200" algn="just">
              <a:buFont typeface="+mj-lt"/>
              <a:buAutoNum type="arabicPeriod"/>
            </a:pPr>
            <a:endParaRPr lang="ru-RU" dirty="0" smtClean="0">
              <a:solidFill>
                <a:schemeClr val="tx2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2171700" lvl="4" indent="-45720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Times New Roman" pitchFamily="18" charset="0"/>
              </a:rPr>
              <a:t>5. Определение концентрации альбумина в моче.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7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Методы исследования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3556" y="985720"/>
            <a:ext cx="8856890" cy="4886561"/>
          </a:xfrm>
        </p:spPr>
        <p:txBody>
          <a:bodyPr>
            <a:normAutofit fontScale="85000" lnSpcReduction="10000"/>
          </a:bodyPr>
          <a:lstStyle/>
          <a:p>
            <a:pPr marL="457200" lvl="0" indent="-457200" algn="just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6.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Определение уровня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креатинина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крови и расчет СКФ (формулы </a:t>
            </a:r>
            <a:r>
              <a:rPr lang="en-US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MDRD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и С</a:t>
            </a:r>
            <a:r>
              <a:rPr lang="en-US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KD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-</a:t>
            </a:r>
            <a:r>
              <a:rPr lang="en-US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EPI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).</a:t>
            </a:r>
          </a:p>
          <a:p>
            <a:pPr marL="457200" lvl="0" indent="-457200" algn="just">
              <a:buNone/>
            </a:pPr>
            <a:endParaRPr lang="ru-RU" sz="2600" dirty="0" smtClean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marL="457200" lvl="0" indent="-457200" algn="just"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7. Определение уровня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цистатина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С крови и расчет СКФ (формула </a:t>
            </a:r>
            <a:r>
              <a:rPr lang="en-US" sz="2600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Hoek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).</a:t>
            </a:r>
          </a:p>
          <a:p>
            <a:pPr marL="457200" lvl="0" indent="-457200" algn="just">
              <a:buNone/>
            </a:pPr>
            <a:endParaRPr lang="ru-RU" sz="2600" dirty="0" smtClean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marL="457200" lvl="0" indent="-457200" algn="just"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8. Определение содержания матриксной металлопротеиназы-2 в крови (набор реагентов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Human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MMP-2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Quantikine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ELISA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Kit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). </a:t>
            </a:r>
          </a:p>
          <a:p>
            <a:pPr marL="457200" lvl="0" indent="-457200" algn="just">
              <a:buNone/>
            </a:pPr>
            <a:endParaRPr lang="ru-RU" sz="2600" dirty="0" smtClean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marL="457200" lvl="0" indent="-457200" algn="just"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9. 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Эхокардиография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с определением размеров полостей сердца, толщины стенок, ИММЛЖ, соотношения пиков Е/А, ФВ.</a:t>
            </a:r>
          </a:p>
          <a:p>
            <a:pPr marL="457200" lvl="0" indent="-457200" algn="just">
              <a:buNone/>
            </a:pPr>
            <a:endParaRPr lang="ru-RU" sz="2600" dirty="0" smtClean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marL="457200" lvl="0" indent="-457200" algn="just">
              <a:buNone/>
            </a:pP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			10. Определение скорости пульсовой волны у пациентов 		с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ФП и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	</a:t>
            </a:r>
            <a:r>
              <a:rPr lang="ru-RU" sz="2600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синусовым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ритмом на момент обследования.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3016"/>
            <a:ext cx="8229600" cy="52931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Спасибо за внимание!</a:t>
            </a:r>
            <a:endParaRPr lang="ru-RU" sz="40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108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cs typeface="Times New Roman" pitchFamily="18" charset="0"/>
              </a:rPr>
              <a:t>Актуальность</a:t>
            </a:r>
            <a:endParaRPr lang="en-US" b="1" dirty="0">
              <a:solidFill>
                <a:schemeClr val="tx2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1130"/>
            <a:ext cx="8229600" cy="4835033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ФП лидирует среди всех аритмий по тяжести осложнений и неблагоприятным исходам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(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Е.И. Чазов</a:t>
            </a:r>
            <a:r>
              <a:rPr lang="ru-RU" sz="2400" b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, 2010</a:t>
            </a:r>
            <a:r>
              <a:rPr lang="en-US" sz="2400" b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)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.  </a:t>
            </a:r>
          </a:p>
          <a:p>
            <a:pPr algn="just"/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ФП выявляется в общей популяции уже в 2,0-4,7% случаев (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L.G. Olsson, 2006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)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.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just">
              <a:buNone/>
            </a:pP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К 2050 г. число больных ФП может возрасти более чем в 2 раза (</a:t>
            </a:r>
            <a:r>
              <a:rPr lang="en-US" sz="24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Miyasaka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Y., 2006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). </a:t>
            </a:r>
          </a:p>
          <a:p>
            <a:pPr algn="just">
              <a:buNone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C00000"/>
                </a:solidFill>
                <a:cs typeface="Times New Roman" pitchFamily="18" charset="0"/>
              </a:rPr>
              <a:t>ХБП отмечается у 10-15 % пациентов с фибрилляцией предсердий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38426"/>
            <a:ext cx="8229600" cy="4987738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Активация ренин-ангиотензин-альдостероновой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системы (РААС)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+mj-lt"/>
                <a:cs typeface="Times New Roman" pitchFamily="18" charset="0"/>
              </a:rPr>
              <a:t>Артериальная гипертензия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Воспаление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Жесткость сосудистой стенки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Фиброз</a:t>
            </a:r>
          </a:p>
          <a:p>
            <a:pPr algn="ctr">
              <a:buNone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3350360" y="3429000"/>
            <a:ext cx="610820" cy="305410"/>
          </a:xfrm>
          <a:prstGeom prst="straightConnector1">
            <a:avLst/>
          </a:prstGeom>
          <a:ln w="508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030115" y="3429000"/>
            <a:ext cx="610820" cy="305410"/>
          </a:xfrm>
          <a:prstGeom prst="straightConnector1">
            <a:avLst/>
          </a:prstGeom>
          <a:ln w="508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19109" y="3123590"/>
            <a:ext cx="244971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Фибрилляция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предсердий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45109" y="3123590"/>
            <a:ext cx="33439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Дисфункция и 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повреждение почек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3197655" y="4345230"/>
            <a:ext cx="2748690" cy="0"/>
          </a:xfrm>
          <a:prstGeom prst="straightConnector1">
            <a:avLst/>
          </a:prstGeom>
          <a:ln w="38100" cmpd="sng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3197655" y="4192525"/>
            <a:ext cx="2748690" cy="0"/>
          </a:xfrm>
          <a:prstGeom prst="straightConnector1">
            <a:avLst/>
          </a:prstGeom>
          <a:ln w="38100" cmpd="sng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266590" y="3429000"/>
            <a:ext cx="5309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>
            <a:off x="1212490" y="4192525"/>
            <a:ext cx="1527050" cy="916230"/>
          </a:xfrm>
          <a:prstGeom prst="straightConnector1">
            <a:avLst/>
          </a:prstGeom>
          <a:ln w="508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6404460" y="4192525"/>
            <a:ext cx="1679755" cy="916230"/>
          </a:xfrm>
          <a:prstGeom prst="straightConnector1">
            <a:avLst/>
          </a:prstGeom>
          <a:ln w="50800" cmpd="sng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044950" y="4803345"/>
            <a:ext cx="31186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Почечная тромбоэмболия</a:t>
            </a:r>
            <a:endParaRPr lang="ru-RU" sz="20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0" y="1138425"/>
            <a:ext cx="9144000" cy="0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030115" y="1749245"/>
            <a:ext cx="3808475" cy="1596540"/>
          </a:xfrm>
          <a:prstGeom prst="round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ru-RU" sz="1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 b="1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Europace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, 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2008, </a:t>
            </a:r>
            <a:r>
              <a:rPr lang="en-US" sz="1600" b="1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Bukowska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A.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et al.</a:t>
            </a:r>
            <a:endParaRPr lang="ru-RU" sz="1600" b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en-US" sz="1600" b="1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Atrial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fibrillation down-regulates renal neutral </a:t>
            </a:r>
            <a:r>
              <a:rPr lang="en-US" sz="1600" b="1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endopeptidase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expression and induces </a:t>
            </a:r>
            <a:r>
              <a:rPr lang="en-US" sz="1600" b="1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profibrotic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pathways in the kidney</a:t>
            </a:r>
            <a:endParaRPr lang="ru-RU" sz="1600" b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endParaRPr lang="en-US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43555" y="1749245"/>
            <a:ext cx="3808475" cy="1596540"/>
          </a:xfrm>
          <a:prstGeom prst="round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Am Heart J, 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2008, </a:t>
            </a:r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Watanabe H. et al.</a:t>
            </a:r>
            <a:endParaRPr lang="ru-RU" sz="16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Close bidirectional relationship between chronic kidney disease and </a:t>
            </a:r>
            <a:r>
              <a:rPr lang="en-US" sz="1600" b="1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atrial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fibrillation: the Niigata preventive medicine study</a:t>
            </a:r>
          </a:p>
          <a:p>
            <a:pPr algn="just"/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86835" y="0"/>
            <a:ext cx="3808475" cy="1596540"/>
          </a:xfrm>
          <a:prstGeom prst="round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Am J </a:t>
            </a:r>
            <a:r>
              <a:rPr lang="en-US" sz="1600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Cardiol</a:t>
            </a:r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200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9, </a:t>
            </a:r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M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с</a:t>
            </a:r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Manus DD et al.</a:t>
            </a:r>
            <a:endParaRPr lang="ru-RU" sz="16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Relation of kidney function and </a:t>
            </a:r>
            <a:r>
              <a:rPr lang="en-US" sz="16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albuminuria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with </a:t>
            </a:r>
            <a:r>
              <a:rPr lang="en-US" sz="16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atrial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fibrillation (from the heart and soul study)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3555" y="3581705"/>
            <a:ext cx="3808475" cy="1596540"/>
          </a:xfrm>
          <a:prstGeom prst="round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Am J </a:t>
            </a:r>
            <a:r>
              <a:rPr lang="en-US" sz="1600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Cardiol</a:t>
            </a:r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,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2008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, </a:t>
            </a:r>
            <a:r>
              <a:rPr lang="en-US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Iguchi Y. et al.</a:t>
            </a:r>
            <a:endParaRPr lang="ru-RU" sz="16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Relation of </a:t>
            </a:r>
            <a:r>
              <a:rPr lang="en-US" sz="1600" b="1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atrial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fibrillation to </a:t>
            </a:r>
            <a:r>
              <a:rPr lang="en-US" sz="1600" b="1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glomerular</a:t>
            </a:r>
            <a:r>
              <a:rPr lang="en-US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filtration rate</a:t>
            </a:r>
            <a:endParaRPr lang="ru-RU" sz="1600" b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algn="just"/>
            <a:endParaRPr lang="ru-RU" sz="1600" b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030115" y="3581705"/>
            <a:ext cx="3808475" cy="1596540"/>
          </a:xfrm>
          <a:prstGeom prst="roundRect">
            <a:avLst/>
          </a:prstGeom>
          <a:solidFill>
            <a:schemeClr val="accent1">
              <a:alpha val="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Нефрология и диализ, 2010, </a:t>
            </a:r>
            <a:r>
              <a:rPr lang="ru-RU" sz="1600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Г.Е.Гендлин</a:t>
            </a:r>
            <a:r>
              <a:rPr lang="ru-RU" sz="16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и др</a:t>
            </a:r>
            <a:r>
              <a:rPr lang="ru-RU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Взаимосвязь фибрилляции предсердий и дисфункции почек у больных с хронической сердечной недостаточностью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14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Цель исследования:</a:t>
            </a: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54376" y="1443835"/>
            <a:ext cx="7635250" cy="3798583"/>
          </a:xfrm>
        </p:spPr>
        <p:txBody>
          <a:bodyPr/>
          <a:lstStyle/>
          <a:p>
            <a:pPr algn="ctr"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Изучить функцию почек, маркеры почечного повреждения и воспаления у больных фибрилляцией предсердий.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0"/>
            <a:ext cx="8229600" cy="68031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Задачи исследования</a:t>
            </a: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55" y="527605"/>
            <a:ext cx="8856889" cy="5039265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У больных ФП оценить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функциональные показатели </a:t>
            </a:r>
            <a:r>
              <a:rPr lang="ru-RU" sz="2400" smtClean="0">
                <a:solidFill>
                  <a:schemeClr val="tx2">
                    <a:lumMod val="75000"/>
                  </a:schemeClr>
                </a:solidFill>
              </a:rPr>
              <a:t>и маркеры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повреждения почек ( СКФ, сывороточный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креатинин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сывороточный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цистатин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С,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содержание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матриксной металлопротеиназы-2, альбуминурия) по сравнению с контрольной группой пациентов с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</a:rPr>
              <a:t>синусовым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ритмом, а также при наличии и в отсутствие АГ.</a:t>
            </a:r>
          </a:p>
          <a:p>
            <a:pPr marL="457200" lvl="0" indent="-457200" algn="just">
              <a:buFont typeface="+mj-lt"/>
              <a:buAutoNum type="arabicPeriod"/>
            </a:pPr>
            <a:endParaRPr lang="ru-RU" sz="2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Сопоставить показатели почечной дисфункции 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повреждения почек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с маркерами воспаления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(С–реактивный белок) и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жесткостью сосудистой стенки.</a:t>
            </a:r>
          </a:p>
          <a:p>
            <a:pPr algn="just"/>
            <a:endParaRPr lang="ru-RU" sz="2400" dirty="0" smtClean="0"/>
          </a:p>
          <a:p>
            <a:pPr marL="514350" lvl="0" indent="-514350" algn="just">
              <a:lnSpc>
                <a:spcPct val="120000"/>
              </a:lnSpc>
              <a:buFont typeface="+mj-lt"/>
              <a:buAutoNum type="arabicPeriod"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8965" y="0"/>
            <a:ext cx="8229600" cy="863787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Задачи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8965" y="833015"/>
            <a:ext cx="8229600" cy="4831373"/>
          </a:xfrm>
        </p:spPr>
        <p:txBody>
          <a:bodyPr>
            <a:normAutofit lnSpcReduction="10000"/>
          </a:bodyPr>
          <a:lstStyle/>
          <a:p>
            <a:pPr marL="514350" lvl="0" indent="-51435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3.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Оценить взаимосвязи почечной функции и маркеров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повреждения почек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с риском развития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сердечно-сосудистых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осложнений, системных тромбоэмболий и кровотечений, определяемым по шкалам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SCORE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,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ASCVD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фрамингемской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шкале, С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HA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2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DS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2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VASc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, 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HASBLED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.</a:t>
            </a:r>
          </a:p>
          <a:p>
            <a:pPr marL="514350" lvl="0" indent="-514350" algn="just"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514350" lvl="0" indent="-51435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4. Изучить динамику функции почек (СКФ,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цистатин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С, альбуминурия) у больных ФП при амбулаторном наблюдении в течение 12 месяцев.</a:t>
            </a:r>
          </a:p>
          <a:p>
            <a:pPr marL="514350" lvl="0" indent="-514350" algn="just">
              <a:buNone/>
            </a:pPr>
            <a:endParaRPr lang="ru-RU" sz="2400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marL="514350" lvl="0" indent="-514350" algn="just">
              <a:buNone/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5. Исследовать взаимосвязи показателей почечной функции и повреждения с видом и режимом </a:t>
            </a:r>
            <a:r>
              <a:rPr lang="ru-RU" sz="2400" dirty="0" err="1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антикоагулянтной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 терапии</a:t>
            </a:r>
            <a:r>
              <a:rPr lang="ru-RU" sz="2200" dirty="0" smtClean="0">
                <a:latin typeface="+mj-lt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301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Научная новизна</a:t>
            </a: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3016"/>
            <a:ext cx="8229600" cy="5293148"/>
          </a:xfrm>
        </p:spPr>
        <p:txBody>
          <a:bodyPr>
            <a:normAutofit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В работе впервые будет изучено функциональное состояние почек у больных ФП во взаимосвязи с процессами </a:t>
            </a:r>
            <a:r>
              <a:rPr lang="ru-RU" sz="2400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коллагенообразования</a:t>
            </a: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и воспаления.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4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Будет определено значение АГ для развития почечной дисфункции у больных ФП. 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400" dirty="0" smtClean="0">
              <a:solidFill>
                <a:srgbClr val="002060"/>
              </a:solidFill>
              <a:latin typeface="+mj-lt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Впервые будут изучены взаимосвязи функции почек с расчетными рисками </a:t>
            </a:r>
            <a:r>
              <a:rPr lang="ru-RU" sz="2400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сердечно-сосудистых</a:t>
            </a: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, тромбоэмболических и геморрагических осложнений, а также с видом </a:t>
            </a:r>
            <a:r>
              <a:rPr lang="ru-RU" sz="2400" dirty="0" err="1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антикоагулянтной</a:t>
            </a:r>
            <a:r>
              <a:rPr lang="ru-RU" sz="2400" dirty="0" smtClean="0">
                <a:solidFill>
                  <a:srgbClr val="002060"/>
                </a:solidFill>
                <a:latin typeface="+mj-lt"/>
                <a:cs typeface="Times New Roman" pitchFamily="18" charset="0"/>
              </a:rPr>
              <a:t> терапии.</a:t>
            </a:r>
          </a:p>
          <a:p>
            <a:pPr marL="457200" indent="-457200"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Практическая значимость</a:t>
            </a:r>
            <a:endParaRPr lang="ru-RU" b="1" dirty="0">
              <a:solidFill>
                <a:srgbClr val="002060"/>
              </a:solidFill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9600" y="1447800"/>
            <a:ext cx="3359510" cy="1679755"/>
          </a:xfrm>
          <a:prstGeom prst="roundRect">
            <a:avLst/>
          </a:prstGeom>
          <a:solidFill>
            <a:schemeClr val="accent1">
              <a:alpha val="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Необходимость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комплексного исследования состояния почек у больных ФП</a:t>
            </a:r>
            <a:endParaRPr lang="ru-RU" sz="2000" b="1" dirty="0">
              <a:solidFill>
                <a:srgbClr val="002060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1670" y="3276295"/>
            <a:ext cx="3359510" cy="1679755"/>
          </a:xfrm>
          <a:prstGeom prst="roundRect">
            <a:avLst/>
          </a:prstGeom>
          <a:solidFill>
            <a:schemeClr val="accent1">
              <a:alpha val="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Группы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риска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поражения почек 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при ФП</a:t>
            </a:r>
            <a:endParaRPr lang="ru-RU" sz="2000" b="1" dirty="0">
              <a:solidFill>
                <a:srgbClr val="00206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30115" y="3276295"/>
            <a:ext cx="3359510" cy="1679755"/>
          </a:xfrm>
          <a:prstGeom prst="roundRect">
            <a:avLst/>
          </a:prstGeom>
          <a:solidFill>
            <a:schemeClr val="accent1">
              <a:alpha val="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Модель прогноза почечной дисфункции у больных ФП</a:t>
            </a:r>
            <a:endParaRPr lang="ru-RU" sz="2000" b="1" dirty="0">
              <a:solidFill>
                <a:srgbClr val="00206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30115" y="1443835"/>
            <a:ext cx="3359510" cy="1679755"/>
          </a:xfrm>
          <a:prstGeom prst="roundRect">
            <a:avLst/>
          </a:prstGeom>
          <a:solidFill>
            <a:schemeClr val="accent1">
              <a:alpha val="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Комплекс</a:t>
            </a:r>
          </a:p>
          <a:p>
            <a:pPr algn="ctr"/>
            <a:r>
              <a:rPr lang="ru-RU" sz="2000" b="1" dirty="0" err="1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нефропротективных</a:t>
            </a:r>
            <a:r>
              <a:rPr lang="ru-RU" sz="20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 мер</a:t>
            </a:r>
            <a:endParaRPr lang="ru-RU" sz="2000" b="1" dirty="0">
              <a:solidFill>
                <a:srgbClr val="002060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</TotalTime>
  <Words>781</Words>
  <Application>Microsoft Office PowerPoint</Application>
  <PresentationFormat>Экран (4:3)</PresentationFormat>
  <Paragraphs>135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Слайд 1</vt:lpstr>
      <vt:lpstr>Актуальность</vt:lpstr>
      <vt:lpstr>ХБП отмечается у 10-15 % пациентов с фибрилляцией предсердий </vt:lpstr>
      <vt:lpstr>Слайд 4</vt:lpstr>
      <vt:lpstr>Цель исследования:</vt:lpstr>
      <vt:lpstr>Задачи исследования</vt:lpstr>
      <vt:lpstr>Задачи исследования</vt:lpstr>
      <vt:lpstr>Научная новизна</vt:lpstr>
      <vt:lpstr>Практическая значимость</vt:lpstr>
      <vt:lpstr>Дизайн исследования</vt:lpstr>
      <vt:lpstr>Методы исследования</vt:lpstr>
      <vt:lpstr>Методы исследования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дл</cp:lastModifiedBy>
  <cp:revision>120</cp:revision>
  <dcterms:created xsi:type="dcterms:W3CDTF">2013-08-21T19:17:07Z</dcterms:created>
  <dcterms:modified xsi:type="dcterms:W3CDTF">2014-11-22T02:00:01Z</dcterms:modified>
</cp:coreProperties>
</file>